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8288000" cy="10287000"/>
  <p:notesSz cx="6858000" cy="9144000"/>
  <p:embeddedFontLst>
    <p:embeddedFont>
      <p:font typeface="Barlow" pitchFamily="2" charset="77"/>
      <p:regular r:id="rId31"/>
      <p:bold r:id="rId32"/>
      <p:italic r:id="rId33"/>
      <p:boldItalic r:id="rId34"/>
    </p:embeddedFont>
    <p:embeddedFont>
      <p:font typeface="Barlow Medium" panose="00000600000000000000" pitchFamily="2" charset="77"/>
      <p:regular r:id="rId35"/>
      <p:italic r:id="rId36"/>
    </p:embeddedFont>
    <p:embeddedFont>
      <p:font typeface="Josefin Sans" pitchFamily="2" charset="77"/>
      <p:regular r:id="rId37"/>
      <p:bold r:id="rId38"/>
    </p:embeddedFont>
    <p:embeddedFont>
      <p:font typeface="Josefin Sans Light" pitchFamily="2" charset="77"/>
      <p:regular r:id="rId39"/>
      <p:italic r:id="rId40"/>
    </p:embeddedFont>
    <p:embeddedFont>
      <p:font typeface="Josefin Sans Medium" pitchFamily="2" charset="77"/>
      <p:regular r:id="rId41"/>
      <p:bold r:id="rId42"/>
      <p:italic r:id="rId43"/>
      <p:boldItalic r:id="rId44"/>
    </p:embeddedFont>
    <p:embeddedFont>
      <p:font typeface="Josefin Sans SemiBold" pitchFamily="2" charset="77"/>
      <p:regular r:id="rId45"/>
      <p:bold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5" roundtripDataSignature="AMtx7mhQP+Uev+KdWOjnfZcPvGBTGFGv9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382B5C7-5D10-4887-850B-751C8990B76C}">
  <a:tblStyle styleId="{F382B5C7-5D10-4887-850B-751C8990B76C}"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4790BDE5-9F73-4B57-83CA-747336BD181A}" styleName="Table_1">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5046"/>
  </p:normalViewPr>
  <p:slideViewPr>
    <p:cSldViewPr snapToGrid="0">
      <p:cViewPr varScale="1">
        <p:scale>
          <a:sx n="67" d="100"/>
          <a:sy n="67" d="100"/>
        </p:scale>
        <p:origin x="928" y="20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font" Target="fonts/font12.fntdata"/><Relationship Id="rId55" Type="http://customschemas.google.com/relationships/presentationmetadata" Target="meta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56"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3f9321c9f14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 name="Google Shape;92;g3f9321c9f14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g3f9321c9f14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9" name="Google Shape;219;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38" name="Google Shape;238;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dirty="0"/>
          </a:p>
        </p:txBody>
      </p:sp>
      <p:sp>
        <p:nvSpPr>
          <p:cNvPr id="246" name="Google Shape;24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dirty="0"/>
          </a:p>
          <a:p>
            <a:pPr marL="0" lvl="0" indent="0" algn="l" rtl="0">
              <a:spcBef>
                <a:spcPts val="0"/>
              </a:spcBef>
              <a:spcAft>
                <a:spcPts val="0"/>
              </a:spcAft>
              <a:buClr>
                <a:schemeClr val="dk1"/>
              </a:buClr>
              <a:buSzPts val="1200"/>
              <a:buFont typeface="Arial"/>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dirty="0"/>
          </a:p>
          <a:p>
            <a:pPr marL="0" lvl="0" indent="0" algn="l" rtl="0">
              <a:spcBef>
                <a:spcPts val="0"/>
              </a:spcBef>
              <a:spcAft>
                <a:spcPts val="0"/>
              </a:spcAft>
              <a:buClr>
                <a:schemeClr val="dk1"/>
              </a:buClr>
              <a:buSzPts val="1200"/>
              <a:buFont typeface="Arial"/>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7" name="Google Shape;287;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dirty="0"/>
          </a:p>
          <a:p>
            <a:pPr marL="0" lvl="0" indent="0" algn="l" rtl="0">
              <a:spcBef>
                <a:spcPts val="0"/>
              </a:spcBef>
              <a:spcAft>
                <a:spcPts val="0"/>
              </a:spcAft>
              <a:buClr>
                <a:schemeClr val="dk1"/>
              </a:buClr>
              <a:buSzPts val="1200"/>
              <a:buFont typeface="Arial"/>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3f9321c9f14_0_9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p>
        </p:txBody>
      </p:sp>
      <p:sp>
        <p:nvSpPr>
          <p:cNvPr id="103" name="Google Shape;103;g3f9321c9f14_0_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0" name="Google Shape;300;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dirty="0"/>
          </a:p>
          <a:p>
            <a:pPr marL="0" lvl="0" indent="0" algn="l" rtl="0">
              <a:spcBef>
                <a:spcPts val="0"/>
              </a:spcBef>
              <a:spcAft>
                <a:spcPts val="0"/>
              </a:spcAft>
              <a:buClr>
                <a:schemeClr val="dk1"/>
              </a:buClr>
              <a:buSzPts val="1200"/>
              <a:buFont typeface="Arial"/>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27" name="Google Shape;327;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5" name="Google Shape;335;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36" name="Google Shape;336;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5" name="Google Shape;345;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3" name="Google Shape;353;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1" name="Google Shape;361;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70" name="Google Shape;370;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3f9321c9f14_0_2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9" name="Google Shape;379;g3f9321c9f14_0_2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f9321c9f14_0_1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13" name="Google Shape;113;g3f9321c9f14_0_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3f9321c9f14_0_1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6" name="Google Shape;126;g3f9321c9f14_0_1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3f9321c9f14_0_1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9" name="Google Shape;139;g3f9321c9f14_0_1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3f9321c9f14_0_13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 name="Google Shape;152;g3f9321c9f14_0_1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 name="Google Shape;162;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5" name="Google Shape;175;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 name="Google Shape;18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5" name="Google Shape;185;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1"/>
        <p:cNvGrpSpPr/>
        <p:nvPr/>
      </p:nvGrpSpPr>
      <p:grpSpPr>
        <a:xfrm>
          <a:off x="0" y="0"/>
          <a:ext cx="0" cy="0"/>
          <a:chOff x="0" y="0"/>
          <a:chExt cx="0" cy="0"/>
        </a:xfrm>
      </p:grpSpPr>
      <p:sp>
        <p:nvSpPr>
          <p:cNvPr id="72" name="Google Shape;72;p33"/>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33"/>
          <p:cNvSpPr>
            <a:spLocks noGrp="1"/>
          </p:cNvSpPr>
          <p:nvPr>
            <p:ph type="pic" idx="2"/>
          </p:nvPr>
        </p:nvSpPr>
        <p:spPr>
          <a:xfrm>
            <a:off x="1792288" y="612775"/>
            <a:ext cx="5486400" cy="4114800"/>
          </a:xfrm>
          <a:prstGeom prst="rect">
            <a:avLst/>
          </a:prstGeom>
          <a:noFill/>
          <a:ln>
            <a:noFill/>
          </a:ln>
        </p:spPr>
      </p:sp>
      <p:sp>
        <p:nvSpPr>
          <p:cNvPr id="74" name="Google Shape;74;p33"/>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75" name="Google Shape;75;p3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8"/>
        <p:cNvGrpSpPr/>
        <p:nvPr/>
      </p:nvGrpSpPr>
      <p:grpSpPr>
        <a:xfrm>
          <a:off x="0" y="0"/>
          <a:ext cx="0" cy="0"/>
          <a:chOff x="0" y="0"/>
          <a:chExt cx="0" cy="0"/>
        </a:xfrm>
      </p:grpSpPr>
      <p:sp>
        <p:nvSpPr>
          <p:cNvPr id="79" name="Google Shape;79;p3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4"/>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3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4"/>
        <p:cNvGrpSpPr/>
        <p:nvPr/>
      </p:nvGrpSpPr>
      <p:grpSpPr>
        <a:xfrm>
          <a:off x="0" y="0"/>
          <a:ext cx="0" cy="0"/>
          <a:chOff x="0" y="0"/>
          <a:chExt cx="0" cy="0"/>
        </a:xfrm>
      </p:grpSpPr>
      <p:sp>
        <p:nvSpPr>
          <p:cNvPr id="85" name="Google Shape;85;p35"/>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35"/>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7" name="Google Shape;87;p3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3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3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Title- subtitle- Aspirational Narrative">
  <p:cSld name="2_Title- subtitle- Aspirational Narrative">
    <p:spTree>
      <p:nvGrpSpPr>
        <p:cNvPr id="1" name="Shape 19"/>
        <p:cNvGrpSpPr/>
        <p:nvPr/>
      </p:nvGrpSpPr>
      <p:grpSpPr>
        <a:xfrm>
          <a:off x="0" y="0"/>
          <a:ext cx="0" cy="0"/>
          <a:chOff x="0" y="0"/>
          <a:chExt cx="0" cy="0"/>
        </a:xfrm>
      </p:grpSpPr>
      <p:sp>
        <p:nvSpPr>
          <p:cNvPr id="20" name="Google Shape;20;p25"/>
          <p:cNvSpPr txBox="1">
            <a:spLocks noGrp="1"/>
          </p:cNvSpPr>
          <p:nvPr>
            <p:ph type="title"/>
          </p:nvPr>
        </p:nvSpPr>
        <p:spPr>
          <a:xfrm>
            <a:off x="838202" y="1232603"/>
            <a:ext cx="16972985" cy="769441"/>
          </a:xfrm>
          <a:prstGeom prst="rect">
            <a:avLst/>
          </a:prstGeom>
          <a:noFill/>
          <a:ln>
            <a:noFill/>
          </a:ln>
        </p:spPr>
        <p:txBody>
          <a:bodyPr spcFirstLastPara="1" wrap="square" lIns="91425" tIns="45700" rIns="91425" bIns="45700" anchor="ctr" anchorCtr="0">
            <a:sp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2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4" name="Google Shape;24;p25"/>
          <p:cNvSpPr txBox="1">
            <a:spLocks noGrp="1"/>
          </p:cNvSpPr>
          <p:nvPr>
            <p:ph type="body" idx="1"/>
          </p:nvPr>
        </p:nvSpPr>
        <p:spPr>
          <a:xfrm>
            <a:off x="10399163" y="2446628"/>
            <a:ext cx="7412831" cy="6549737"/>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2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1"/>
        <p:cNvGrpSpPr/>
        <p:nvPr/>
      </p:nvGrpSpPr>
      <p:grpSpPr>
        <a:xfrm>
          <a:off x="0" y="0"/>
          <a:ext cx="0" cy="0"/>
          <a:chOff x="0" y="0"/>
          <a:chExt cx="0" cy="0"/>
        </a:xfrm>
      </p:grpSpPr>
      <p:sp>
        <p:nvSpPr>
          <p:cNvPr id="32" name="Google Shape;32;p27"/>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7"/>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34" name="Google Shape;34;p2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7"/>
        <p:cNvGrpSpPr/>
        <p:nvPr/>
      </p:nvGrpSpPr>
      <p:grpSpPr>
        <a:xfrm>
          <a:off x="0" y="0"/>
          <a:ext cx="0" cy="0"/>
          <a:chOff x="0" y="0"/>
          <a:chExt cx="0" cy="0"/>
        </a:xfrm>
      </p:grpSpPr>
      <p:sp>
        <p:nvSpPr>
          <p:cNvPr id="38" name="Google Shape;38;p28"/>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8"/>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40" name="Google Shape;40;p2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2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3"/>
        <p:cNvGrpSpPr/>
        <p:nvPr/>
      </p:nvGrpSpPr>
      <p:grpSpPr>
        <a:xfrm>
          <a:off x="0" y="0"/>
          <a:ext cx="0" cy="0"/>
          <a:chOff x="0" y="0"/>
          <a:chExt cx="0" cy="0"/>
        </a:xfrm>
      </p:grpSpPr>
      <p:sp>
        <p:nvSpPr>
          <p:cNvPr id="44" name="Google Shape;44;p2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29"/>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6" name="Google Shape;46;p29"/>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7" name="Google Shape;47;p2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2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0"/>
        <p:cNvGrpSpPr/>
        <p:nvPr/>
      </p:nvGrpSpPr>
      <p:grpSpPr>
        <a:xfrm>
          <a:off x="0" y="0"/>
          <a:ext cx="0" cy="0"/>
          <a:chOff x="0" y="0"/>
          <a:chExt cx="0" cy="0"/>
        </a:xfrm>
      </p:grpSpPr>
      <p:sp>
        <p:nvSpPr>
          <p:cNvPr id="51" name="Google Shape;51;p3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30"/>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53" name="Google Shape;53;p30"/>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4" name="Google Shape;54;p30"/>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55" name="Google Shape;55;p30"/>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6" name="Google Shape;56;p3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3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9"/>
        <p:cNvGrpSpPr/>
        <p:nvPr/>
      </p:nvGrpSpPr>
      <p:grpSpPr>
        <a:xfrm>
          <a:off x="0" y="0"/>
          <a:ext cx="0" cy="0"/>
          <a:chOff x="0" y="0"/>
          <a:chExt cx="0" cy="0"/>
        </a:xfrm>
      </p:grpSpPr>
      <p:sp>
        <p:nvSpPr>
          <p:cNvPr id="60" name="Google Shape;60;p3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3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3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4"/>
        <p:cNvGrpSpPr/>
        <p:nvPr/>
      </p:nvGrpSpPr>
      <p:grpSpPr>
        <a:xfrm>
          <a:off x="0" y="0"/>
          <a:ext cx="0" cy="0"/>
          <a:chOff x="0" y="0"/>
          <a:chExt cx="0" cy="0"/>
        </a:xfrm>
      </p:grpSpPr>
      <p:sp>
        <p:nvSpPr>
          <p:cNvPr id="65" name="Google Shape;65;p32"/>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32"/>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7" name="Google Shape;67;p32"/>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8" name="Google Shape;68;p3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3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23.jpg"/><Relationship Id="rId5" Type="http://schemas.openxmlformats.org/officeDocument/2006/relationships/image" Target="../media/image9.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13.gif"/><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7.jpg"/><Relationship Id="rId5" Type="http://schemas.openxmlformats.org/officeDocument/2006/relationships/image" Target="../media/image16.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4"/>
        <p:cNvGrpSpPr/>
        <p:nvPr/>
      </p:nvGrpSpPr>
      <p:grpSpPr>
        <a:xfrm>
          <a:off x="0" y="0"/>
          <a:ext cx="0" cy="0"/>
          <a:chOff x="0" y="0"/>
          <a:chExt cx="0" cy="0"/>
        </a:xfrm>
      </p:grpSpPr>
      <p:pic>
        <p:nvPicPr>
          <p:cNvPr id="95" name="Google Shape;95;g3f9321c9f14_0_0" descr="A couple of students standing in front of a window&#10;&#10;AI-generated content may be incorrect."/>
          <p:cNvPicPr preferRelativeResize="0"/>
          <p:nvPr/>
        </p:nvPicPr>
        <p:blipFill rotWithShape="1">
          <a:blip r:embed="rId3">
            <a:alphaModFix/>
          </a:blip>
          <a:srcRect t="14654"/>
          <a:stretch/>
        </p:blipFill>
        <p:spPr>
          <a:xfrm>
            <a:off x="-2" y="0"/>
            <a:ext cx="18288001" cy="10427384"/>
          </a:xfrm>
          <a:prstGeom prst="rect">
            <a:avLst/>
          </a:prstGeom>
          <a:noFill/>
          <a:ln>
            <a:noFill/>
          </a:ln>
        </p:spPr>
      </p:pic>
      <p:sp>
        <p:nvSpPr>
          <p:cNvPr id="96" name="Google Shape;96;g3f9321c9f14_0_0"/>
          <p:cNvSpPr txBox="1"/>
          <p:nvPr/>
        </p:nvSpPr>
        <p:spPr>
          <a:xfrm>
            <a:off x="1165805" y="1866900"/>
            <a:ext cx="15956400" cy="2776200"/>
          </a:xfrm>
          <a:prstGeom prst="rect">
            <a:avLst/>
          </a:prstGeom>
          <a:noFill/>
          <a:ln>
            <a:noFill/>
          </a:ln>
        </p:spPr>
        <p:txBody>
          <a:bodyPr spcFirstLastPara="1" wrap="square" lIns="0" tIns="0" rIns="0" bIns="0" anchor="t" anchorCtr="0">
            <a:spAutoFit/>
          </a:bodyPr>
          <a:lstStyle/>
          <a:p>
            <a:pPr marL="0" marR="0" lvl="0" indent="0" algn="ctr" rtl="0">
              <a:lnSpc>
                <a:spcPct val="93937"/>
              </a:lnSpc>
              <a:spcBef>
                <a:spcPts val="0"/>
              </a:spcBef>
              <a:spcAft>
                <a:spcPts val="0"/>
              </a:spcAft>
              <a:buNone/>
            </a:pPr>
            <a:r>
              <a:rPr lang="en-US" sz="9600" b="1" i="0" u="none" strike="noStrike" cap="none">
                <a:solidFill>
                  <a:srgbClr val="D9D5DC"/>
                </a:solidFill>
                <a:latin typeface="Josefin Sans SemiBold"/>
                <a:ea typeface="Josefin Sans SemiBold"/>
                <a:cs typeface="Josefin Sans SemiBold"/>
                <a:sym typeface="Josefin Sans SemiBold"/>
              </a:rPr>
              <a:t>Communicating Value Across Audiences</a:t>
            </a:r>
            <a:endParaRPr/>
          </a:p>
        </p:txBody>
      </p:sp>
      <p:sp>
        <p:nvSpPr>
          <p:cNvPr id="97" name="Google Shape;97;g3f9321c9f14_0_0"/>
          <p:cNvSpPr txBox="1"/>
          <p:nvPr/>
        </p:nvSpPr>
        <p:spPr>
          <a:xfrm>
            <a:off x="3897008" y="4630310"/>
            <a:ext cx="10494000" cy="14778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4800" b="1" i="0" u="none" strike="noStrike" cap="none">
                <a:solidFill>
                  <a:srgbClr val="D9D5DC"/>
                </a:solidFill>
                <a:latin typeface="Arial"/>
                <a:ea typeface="Arial"/>
                <a:cs typeface="Arial"/>
                <a:sym typeface="Arial"/>
              </a:rPr>
              <a:t>Advancing an Aspirational Vision for Higher Education</a:t>
            </a:r>
            <a:endParaRPr/>
          </a:p>
        </p:txBody>
      </p:sp>
      <p:pic>
        <p:nvPicPr>
          <p:cNvPr id="98" name="Google Shape;98;g3f9321c9f14_0_0" descr="A black and white logo&#10;&#10;AI-generated content may be incorrect."/>
          <p:cNvPicPr preferRelativeResize="0"/>
          <p:nvPr/>
        </p:nvPicPr>
        <p:blipFill rotWithShape="1">
          <a:blip r:embed="rId4">
            <a:alphaModFix/>
          </a:blip>
          <a:srcRect/>
          <a:stretch/>
        </p:blipFill>
        <p:spPr>
          <a:xfrm>
            <a:off x="7772400" y="7277100"/>
            <a:ext cx="10295585" cy="2857607"/>
          </a:xfrm>
          <a:prstGeom prst="rect">
            <a:avLst/>
          </a:prstGeom>
          <a:noFill/>
          <a:ln>
            <a:noFill/>
          </a:ln>
        </p:spPr>
      </p:pic>
      <p:pic>
        <p:nvPicPr>
          <p:cNvPr id="99" name="Google Shape;99;g3f9321c9f14_0_0" descr="A logo for a company&#10;&#10;AI-generated content may be incorrect."/>
          <p:cNvPicPr preferRelativeResize="0"/>
          <p:nvPr/>
        </p:nvPicPr>
        <p:blipFill rotWithShape="1">
          <a:blip r:embed="rId5">
            <a:alphaModFix/>
          </a:blip>
          <a:srcRect/>
          <a:stretch/>
        </p:blipFill>
        <p:spPr>
          <a:xfrm>
            <a:off x="0" y="9074044"/>
            <a:ext cx="2990851" cy="1212956"/>
          </a:xfrm>
          <a:prstGeom prst="rect">
            <a:avLst/>
          </a:prstGeom>
          <a:noFill/>
          <a:ln>
            <a:noFill/>
          </a:ln>
        </p:spPr>
      </p:pic>
      <p:sp>
        <p:nvSpPr>
          <p:cNvPr id="100" name="Google Shape;100;g3f9321c9f14_0_0"/>
          <p:cNvSpPr txBox="1"/>
          <p:nvPr/>
        </p:nvSpPr>
        <p:spPr>
          <a:xfrm>
            <a:off x="6980556" y="6308592"/>
            <a:ext cx="4326900" cy="384600"/>
          </a:xfrm>
          <a:prstGeom prst="rect">
            <a:avLst/>
          </a:prstGeom>
          <a:noFill/>
          <a:ln>
            <a:noFill/>
          </a:ln>
        </p:spPr>
        <p:txBody>
          <a:bodyPr spcFirstLastPara="1" wrap="square" lIns="0" tIns="0" rIns="0" bIns="0" anchor="t" anchorCtr="0">
            <a:spAutoFit/>
          </a:bodyPr>
          <a:lstStyle/>
          <a:p>
            <a:pPr marL="0" marR="0" lvl="0" indent="0" algn="ctr" rtl="0">
              <a:lnSpc>
                <a:spcPct val="130011"/>
              </a:lnSpc>
              <a:spcBef>
                <a:spcPts val="0"/>
              </a:spcBef>
              <a:spcAft>
                <a:spcPts val="0"/>
              </a:spcAft>
              <a:buNone/>
            </a:pPr>
            <a:r>
              <a:rPr lang="en-US" sz="2499">
                <a:solidFill>
                  <a:srgbClr val="D9D5DC"/>
                </a:solidFill>
                <a:latin typeface="Josefin Sans"/>
                <a:ea typeface="Josefin Sans"/>
                <a:cs typeface="Josefin Sans"/>
                <a:sym typeface="Josefin Sans"/>
              </a:rPr>
              <a:t>Thursday, July 23</a:t>
            </a:r>
            <a:r>
              <a:rPr lang="en-US" sz="2499" b="0" i="0" u="none" strike="noStrike" cap="none">
                <a:solidFill>
                  <a:srgbClr val="D9D5DC"/>
                </a:solidFill>
                <a:latin typeface="Josefin Sans"/>
                <a:ea typeface="Josefin Sans"/>
                <a:cs typeface="Josefin Sans"/>
                <a:sym typeface="Josefin Sans"/>
              </a:rPr>
              <a:t>, 2026</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5"/>
          <p:cNvSpPr txBox="1">
            <a:spLocks noGrp="1"/>
          </p:cNvSpPr>
          <p:nvPr>
            <p:ph type="body" idx="1"/>
          </p:nvPr>
        </p:nvSpPr>
        <p:spPr>
          <a:xfrm>
            <a:off x="10058400" y="3009900"/>
            <a:ext cx="7247098" cy="52645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F5941D"/>
              </a:buClr>
              <a:buSzPts val="2801"/>
              <a:buFont typeface="Arial"/>
              <a:buNone/>
            </a:pPr>
            <a:r>
              <a:rPr lang="en-US" sz="2801" b="1" i="0" u="none" strike="noStrike" cap="none">
                <a:solidFill>
                  <a:srgbClr val="F5941D"/>
                </a:solidFill>
                <a:latin typeface="Arial"/>
                <a:ea typeface="Arial"/>
                <a:cs typeface="Arial"/>
                <a:sym typeface="Arial"/>
              </a:rPr>
              <a:t>Aspirational:</a:t>
            </a:r>
            <a:r>
              <a:rPr lang="en-US" sz="2801" b="0" i="0" u="none" strike="noStrike" cap="none">
                <a:solidFill>
                  <a:srgbClr val="F5941D"/>
                </a:solidFill>
                <a:latin typeface="Arial"/>
                <a:ea typeface="Arial"/>
                <a:cs typeface="Arial"/>
                <a:sym typeface="Arial"/>
              </a:rPr>
              <a:t> </a:t>
            </a:r>
            <a:r>
              <a:rPr lang="en-US" sz="2801" b="0" i="0" u="none" strike="noStrike" cap="none">
                <a:solidFill>
                  <a:schemeClr val="dk1"/>
                </a:solidFill>
                <a:latin typeface="Arial"/>
                <a:ea typeface="Arial"/>
                <a:cs typeface="Arial"/>
                <a:sym typeface="Arial"/>
              </a:rPr>
              <a:t>How does higher education contribute to the lives we want to live and the communities we want to live in?</a:t>
            </a:r>
            <a:endParaRPr/>
          </a:p>
          <a:p>
            <a:pPr marL="0" marR="0" lvl="0" indent="177864" algn="l" rtl="0">
              <a:spcBef>
                <a:spcPts val="0"/>
              </a:spcBef>
              <a:spcAft>
                <a:spcPts val="0"/>
              </a:spcAft>
              <a:buClr>
                <a:schemeClr val="dk1"/>
              </a:buClr>
              <a:buSzPts val="2801"/>
              <a:buFont typeface="Arial"/>
              <a:buNone/>
            </a:pPr>
            <a:endParaRPr sz="2801" b="0" i="0" u="none" strike="noStrike" cap="none">
              <a:solidFill>
                <a:schemeClr val="dk1"/>
              </a:solidFill>
              <a:latin typeface="Arial"/>
              <a:ea typeface="Arial"/>
              <a:cs typeface="Arial"/>
              <a:sym typeface="Arial"/>
            </a:endParaRPr>
          </a:p>
          <a:p>
            <a:pPr marL="0" marR="0" lvl="0" indent="0" algn="l" rtl="0">
              <a:spcBef>
                <a:spcPts val="0"/>
              </a:spcBef>
              <a:spcAft>
                <a:spcPts val="0"/>
              </a:spcAft>
              <a:buClr>
                <a:srgbClr val="EE6E27"/>
              </a:buClr>
              <a:buSzPts val="2801"/>
              <a:buFont typeface="Arial"/>
              <a:buNone/>
            </a:pPr>
            <a:r>
              <a:rPr lang="en-US" sz="2801" b="1" i="0" u="none" strike="noStrike" cap="none">
                <a:solidFill>
                  <a:srgbClr val="EE6E27"/>
                </a:solidFill>
                <a:latin typeface="Arial"/>
                <a:ea typeface="Arial"/>
                <a:cs typeface="Arial"/>
                <a:sym typeface="Arial"/>
              </a:rPr>
              <a:t>Social: </a:t>
            </a:r>
            <a:r>
              <a:rPr lang="en-US" sz="2801" b="0" i="0" u="none" strike="noStrike" cap="none">
                <a:solidFill>
                  <a:schemeClr val="dk1"/>
                </a:solidFill>
                <a:latin typeface="Arial"/>
                <a:ea typeface="Arial"/>
                <a:cs typeface="Arial"/>
                <a:sym typeface="Arial"/>
              </a:rPr>
              <a:t>Who feels like they benefit from higher education? Who might feel excluded?</a:t>
            </a:r>
            <a:br>
              <a:rPr lang="en-US" sz="2801" b="0" i="0" u="none" strike="noStrike" cap="none">
                <a:solidFill>
                  <a:schemeClr val="dk1"/>
                </a:solidFill>
                <a:latin typeface="Arial"/>
                <a:ea typeface="Arial"/>
                <a:cs typeface="Arial"/>
                <a:sym typeface="Arial"/>
              </a:rPr>
            </a:br>
            <a:endParaRPr sz="2801" b="0" i="0" u="none" strike="noStrike" cap="none">
              <a:solidFill>
                <a:schemeClr val="dk1"/>
              </a:solidFill>
              <a:latin typeface="Arial"/>
              <a:ea typeface="Arial"/>
              <a:cs typeface="Arial"/>
              <a:sym typeface="Arial"/>
            </a:endParaRPr>
          </a:p>
          <a:p>
            <a:pPr marL="0" marR="0" lvl="0" indent="0" algn="l" rtl="0">
              <a:spcBef>
                <a:spcPts val="0"/>
              </a:spcBef>
              <a:spcAft>
                <a:spcPts val="0"/>
              </a:spcAft>
              <a:buClr>
                <a:srgbClr val="85258A"/>
              </a:buClr>
              <a:buSzPts val="2801"/>
              <a:buFont typeface="Arial"/>
              <a:buNone/>
            </a:pPr>
            <a:r>
              <a:rPr lang="en-US" sz="2801" b="1" i="0" u="none" strike="noStrike" cap="none">
                <a:solidFill>
                  <a:srgbClr val="85258A"/>
                </a:solidFill>
                <a:latin typeface="Arial"/>
                <a:ea typeface="Arial"/>
                <a:cs typeface="Arial"/>
                <a:sym typeface="Arial"/>
              </a:rPr>
              <a:t>Emotional:</a:t>
            </a:r>
            <a:r>
              <a:rPr lang="en-US" sz="2801" b="0" i="0" u="none" strike="noStrike" cap="none">
                <a:solidFill>
                  <a:srgbClr val="85258A"/>
                </a:solidFill>
                <a:latin typeface="Arial"/>
                <a:ea typeface="Arial"/>
                <a:cs typeface="Arial"/>
                <a:sym typeface="Arial"/>
              </a:rPr>
              <a:t> </a:t>
            </a:r>
            <a:r>
              <a:rPr lang="en-US" sz="2801" b="0" i="0" u="none" strike="noStrike" cap="none">
                <a:solidFill>
                  <a:schemeClr val="dk1"/>
                </a:solidFill>
                <a:latin typeface="Arial"/>
                <a:ea typeface="Arial"/>
                <a:cs typeface="Arial"/>
                <a:sym typeface="Arial"/>
              </a:rPr>
              <a:t>How does pursuing a degree or credential make people feel?</a:t>
            </a:r>
            <a:br>
              <a:rPr lang="en-US" sz="2801" b="0" i="0" u="none" strike="noStrike" cap="none">
                <a:solidFill>
                  <a:schemeClr val="dk1"/>
                </a:solidFill>
                <a:latin typeface="Arial"/>
                <a:ea typeface="Arial"/>
                <a:cs typeface="Arial"/>
                <a:sym typeface="Arial"/>
              </a:rPr>
            </a:br>
            <a:endParaRPr sz="2801" b="0" i="0" u="none" strike="noStrike" cap="none">
              <a:solidFill>
                <a:schemeClr val="dk1"/>
              </a:solidFill>
              <a:latin typeface="Arial"/>
              <a:ea typeface="Arial"/>
              <a:cs typeface="Arial"/>
              <a:sym typeface="Arial"/>
            </a:endParaRPr>
          </a:p>
          <a:p>
            <a:pPr marL="0" marR="0" lvl="0" indent="0" algn="l" rtl="0">
              <a:spcBef>
                <a:spcPts val="0"/>
              </a:spcBef>
              <a:spcAft>
                <a:spcPts val="0"/>
              </a:spcAft>
              <a:buClr>
                <a:srgbClr val="3B1A53"/>
              </a:buClr>
              <a:buSzPts val="2801"/>
              <a:buFont typeface="Arial"/>
              <a:buNone/>
            </a:pPr>
            <a:r>
              <a:rPr lang="en-US" sz="2801" b="1" i="0" u="none" strike="noStrike" cap="none">
                <a:solidFill>
                  <a:srgbClr val="3B1A53"/>
                </a:solidFill>
                <a:latin typeface="Arial"/>
                <a:ea typeface="Arial"/>
                <a:cs typeface="Arial"/>
                <a:sym typeface="Arial"/>
              </a:rPr>
              <a:t>Functional:</a:t>
            </a:r>
            <a:r>
              <a:rPr lang="en-US" sz="2801" b="0" i="0" u="none" strike="noStrike" cap="none">
                <a:solidFill>
                  <a:srgbClr val="3B1A53"/>
                </a:solidFill>
                <a:latin typeface="Arial"/>
                <a:ea typeface="Arial"/>
                <a:cs typeface="Arial"/>
                <a:sym typeface="Arial"/>
              </a:rPr>
              <a:t> </a:t>
            </a:r>
            <a:r>
              <a:rPr lang="en-US" sz="2801" b="0" i="0" u="none" strike="noStrike" cap="none">
                <a:solidFill>
                  <a:schemeClr val="dk1"/>
                </a:solidFill>
                <a:latin typeface="Arial"/>
                <a:ea typeface="Arial"/>
                <a:cs typeface="Arial"/>
                <a:sym typeface="Arial"/>
              </a:rPr>
              <a:t>How does higher education help people and communities?</a:t>
            </a:r>
            <a:endParaRPr/>
          </a:p>
        </p:txBody>
      </p:sp>
      <p:sp>
        <p:nvSpPr>
          <p:cNvPr id="196" name="Google Shape;196;p5"/>
          <p:cNvSpPr/>
          <p:nvPr/>
        </p:nvSpPr>
        <p:spPr>
          <a:xfrm>
            <a:off x="-3544" y="-20578"/>
            <a:ext cx="1908544" cy="774021"/>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97" name="Google Shape;197;p5" descr="A logo with text on it&#10;&#10;AI-generated content may be incorrect."/>
          <p:cNvPicPr preferRelativeResize="0"/>
          <p:nvPr/>
        </p:nvPicPr>
        <p:blipFill rotWithShape="1">
          <a:blip r:embed="rId4">
            <a:alphaModFix/>
          </a:blip>
          <a:srcRect/>
          <a:stretch/>
        </p:blipFill>
        <p:spPr>
          <a:xfrm>
            <a:off x="15163800" y="9348951"/>
            <a:ext cx="2856083" cy="792724"/>
          </a:xfrm>
          <a:prstGeom prst="rect">
            <a:avLst/>
          </a:prstGeom>
          <a:noFill/>
          <a:ln>
            <a:noFill/>
          </a:ln>
        </p:spPr>
      </p:pic>
      <p:pic>
        <p:nvPicPr>
          <p:cNvPr id="198" name="Google Shape;198;p5"/>
          <p:cNvPicPr preferRelativeResize="0"/>
          <p:nvPr/>
        </p:nvPicPr>
        <p:blipFill rotWithShape="1">
          <a:blip r:embed="rId5">
            <a:alphaModFix/>
          </a:blip>
          <a:srcRect/>
          <a:stretch/>
        </p:blipFill>
        <p:spPr>
          <a:xfrm>
            <a:off x="-264138" y="2222752"/>
            <a:ext cx="10543040" cy="6883148"/>
          </a:xfrm>
          <a:prstGeom prst="rect">
            <a:avLst/>
          </a:prstGeom>
          <a:noFill/>
          <a:ln>
            <a:noFill/>
          </a:ln>
        </p:spPr>
      </p:pic>
      <p:sp>
        <p:nvSpPr>
          <p:cNvPr id="199" name="Google Shape;199;p5"/>
          <p:cNvSpPr txBox="1"/>
          <p:nvPr/>
        </p:nvSpPr>
        <p:spPr>
          <a:xfrm>
            <a:off x="548491" y="646953"/>
            <a:ext cx="17191019" cy="1988550"/>
          </a:xfrm>
          <a:prstGeom prst="rect">
            <a:avLst/>
          </a:prstGeom>
          <a:noFill/>
          <a:ln>
            <a:noFill/>
          </a:ln>
        </p:spPr>
        <p:txBody>
          <a:bodyPr spcFirstLastPara="1" wrap="square" lIns="137125" tIns="68550" rIns="137125" bIns="68550" anchor="ctr" anchorCtr="0">
            <a:normAutofit/>
          </a:bodyPr>
          <a:lstStyle/>
          <a:p>
            <a:pPr marL="0" marR="0" lvl="0" indent="0" algn="l" rtl="0">
              <a:lnSpc>
                <a:spcPct val="90000"/>
              </a:lnSpc>
              <a:spcBef>
                <a:spcPts val="0"/>
              </a:spcBef>
              <a:spcAft>
                <a:spcPts val="0"/>
              </a:spcAft>
              <a:buClr>
                <a:schemeClr val="dk1"/>
              </a:buClr>
              <a:buSzPts val="1800"/>
              <a:buFont typeface="Barlow"/>
              <a:buNone/>
            </a:pPr>
            <a:r>
              <a:rPr lang="en-US" sz="6000" b="0" i="0" u="none" strike="noStrike" cap="none">
                <a:solidFill>
                  <a:schemeClr val="dk1"/>
                </a:solidFill>
                <a:latin typeface="Barlow Medium"/>
                <a:ea typeface="Barlow Medium"/>
                <a:cs typeface="Barlow Medium"/>
                <a:sym typeface="Barlow Medium"/>
              </a:rPr>
              <a:t>Aspirational Communication</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6"/>
          <p:cNvSpPr txBox="1">
            <a:spLocks noGrp="1"/>
          </p:cNvSpPr>
          <p:nvPr>
            <p:ph type="body" idx="1"/>
          </p:nvPr>
        </p:nvSpPr>
        <p:spPr>
          <a:xfrm>
            <a:off x="10058401" y="3009900"/>
            <a:ext cx="7681110" cy="569553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F5941D"/>
              </a:buClr>
              <a:buSzPts val="2801"/>
              <a:buFont typeface="Arial"/>
              <a:buNone/>
            </a:pPr>
            <a:r>
              <a:rPr lang="en-US" sz="2801" b="1" i="0" u="none" strike="noStrike" cap="none">
                <a:solidFill>
                  <a:srgbClr val="F5941D"/>
                </a:solidFill>
                <a:latin typeface="Arial"/>
                <a:ea typeface="Arial"/>
                <a:cs typeface="Arial"/>
                <a:sym typeface="Arial"/>
              </a:rPr>
              <a:t>Aspirational:</a:t>
            </a:r>
            <a:r>
              <a:rPr lang="en-US" sz="2801" b="0" i="0" u="none" strike="noStrike" cap="none">
                <a:solidFill>
                  <a:srgbClr val="F5941D"/>
                </a:solidFill>
                <a:latin typeface="Arial"/>
                <a:ea typeface="Arial"/>
                <a:cs typeface="Arial"/>
                <a:sym typeface="Arial"/>
              </a:rPr>
              <a:t> </a:t>
            </a:r>
            <a:r>
              <a:rPr lang="en-US" sz="2801" b="0" i="1" u="none" strike="noStrike" cap="none">
                <a:solidFill>
                  <a:schemeClr val="dk1"/>
                </a:solidFill>
                <a:latin typeface="Arial"/>
                <a:ea typeface="Arial"/>
                <a:cs typeface="Arial"/>
                <a:sym typeface="Arial"/>
              </a:rPr>
              <a:t>How does our vision help people achieve their highest hopes for themselves and their community?</a:t>
            </a:r>
            <a:endParaRPr/>
          </a:p>
          <a:p>
            <a:pPr marL="0" marR="0" lvl="0" indent="0" algn="l" rtl="0">
              <a:spcBef>
                <a:spcPts val="0"/>
              </a:spcBef>
              <a:spcAft>
                <a:spcPts val="0"/>
              </a:spcAft>
              <a:buClr>
                <a:schemeClr val="dk1"/>
              </a:buClr>
              <a:buSzPts val="2801"/>
              <a:buFont typeface="Arial"/>
              <a:buNone/>
            </a:pPr>
            <a:endParaRPr sz="2801" b="0" i="0" u="none" strike="noStrike" cap="none">
              <a:solidFill>
                <a:schemeClr val="dk1"/>
              </a:solidFill>
              <a:latin typeface="Arial"/>
              <a:ea typeface="Arial"/>
              <a:cs typeface="Arial"/>
              <a:sym typeface="Arial"/>
            </a:endParaRPr>
          </a:p>
          <a:p>
            <a:pPr marL="0" marR="0" lvl="0" indent="0" algn="l" rtl="0">
              <a:spcBef>
                <a:spcPts val="0"/>
              </a:spcBef>
              <a:spcAft>
                <a:spcPts val="0"/>
              </a:spcAft>
              <a:buClr>
                <a:srgbClr val="EE6E27"/>
              </a:buClr>
              <a:buSzPts val="2801"/>
              <a:buFont typeface="Arial"/>
              <a:buNone/>
            </a:pPr>
            <a:r>
              <a:rPr lang="en-US" sz="2801" b="1" i="0" u="none" strike="noStrike" cap="none">
                <a:solidFill>
                  <a:srgbClr val="EE6E27"/>
                </a:solidFill>
                <a:latin typeface="Arial"/>
                <a:ea typeface="Arial"/>
                <a:cs typeface="Arial"/>
                <a:sym typeface="Arial"/>
              </a:rPr>
              <a:t>Social: </a:t>
            </a:r>
            <a:r>
              <a:rPr lang="en-US" sz="2801" b="0" i="1" u="none" strike="noStrike" cap="none">
                <a:solidFill>
                  <a:schemeClr val="dk1"/>
                </a:solidFill>
                <a:latin typeface="Arial"/>
                <a:ea typeface="Arial"/>
                <a:cs typeface="Arial"/>
                <a:sym typeface="Arial"/>
              </a:rPr>
              <a:t>How does our vision help more people see themselves with a degree or credential?</a:t>
            </a:r>
            <a:br>
              <a:rPr lang="en-US" sz="2801" b="0" i="0" u="none" strike="noStrike" cap="none">
                <a:solidFill>
                  <a:schemeClr val="dk1"/>
                </a:solidFill>
                <a:latin typeface="Arial"/>
                <a:ea typeface="Arial"/>
                <a:cs typeface="Arial"/>
                <a:sym typeface="Arial"/>
              </a:rPr>
            </a:br>
            <a:endParaRPr sz="2801" b="0" i="0" u="none" strike="noStrike" cap="none">
              <a:solidFill>
                <a:schemeClr val="dk1"/>
              </a:solidFill>
              <a:latin typeface="Arial"/>
              <a:ea typeface="Arial"/>
              <a:cs typeface="Arial"/>
              <a:sym typeface="Arial"/>
            </a:endParaRPr>
          </a:p>
          <a:p>
            <a:pPr marL="0" marR="0" lvl="0" indent="0" algn="l" rtl="0">
              <a:spcBef>
                <a:spcPts val="0"/>
              </a:spcBef>
              <a:spcAft>
                <a:spcPts val="0"/>
              </a:spcAft>
              <a:buClr>
                <a:srgbClr val="85258A"/>
              </a:buClr>
              <a:buSzPts val="2801"/>
              <a:buFont typeface="Arial"/>
              <a:buNone/>
            </a:pPr>
            <a:r>
              <a:rPr lang="en-US" sz="2801" b="1" i="0" u="none" strike="noStrike" cap="none">
                <a:solidFill>
                  <a:srgbClr val="85258A"/>
                </a:solidFill>
                <a:latin typeface="Arial"/>
                <a:ea typeface="Arial"/>
                <a:cs typeface="Arial"/>
                <a:sym typeface="Arial"/>
              </a:rPr>
              <a:t>Emotional:</a:t>
            </a:r>
            <a:r>
              <a:rPr lang="en-US" sz="2801" b="0" i="0" u="none" strike="noStrike" cap="none">
                <a:solidFill>
                  <a:srgbClr val="85258A"/>
                </a:solidFill>
                <a:latin typeface="Arial"/>
                <a:ea typeface="Arial"/>
                <a:cs typeface="Arial"/>
                <a:sym typeface="Arial"/>
              </a:rPr>
              <a:t> </a:t>
            </a:r>
            <a:r>
              <a:rPr lang="en-US" sz="2801" b="0" i="1" u="none" strike="noStrike" cap="none">
                <a:solidFill>
                  <a:schemeClr val="dk1"/>
                </a:solidFill>
                <a:latin typeface="Arial"/>
                <a:ea typeface="Arial"/>
                <a:cs typeface="Arial"/>
                <a:sym typeface="Arial"/>
              </a:rPr>
              <a:t>How does our vision inspire people and give them confidence?</a:t>
            </a:r>
            <a:br>
              <a:rPr lang="en-US" sz="2801" b="0" i="0" u="none" strike="noStrike" cap="none">
                <a:solidFill>
                  <a:schemeClr val="dk1"/>
                </a:solidFill>
                <a:latin typeface="Arial"/>
                <a:ea typeface="Arial"/>
                <a:cs typeface="Arial"/>
                <a:sym typeface="Arial"/>
              </a:rPr>
            </a:br>
            <a:endParaRPr sz="2801" b="0" i="0" u="none" strike="noStrike" cap="none">
              <a:solidFill>
                <a:schemeClr val="dk1"/>
              </a:solidFill>
              <a:latin typeface="Arial"/>
              <a:ea typeface="Arial"/>
              <a:cs typeface="Arial"/>
              <a:sym typeface="Arial"/>
            </a:endParaRPr>
          </a:p>
          <a:p>
            <a:pPr marL="0" marR="0" lvl="0" indent="0" algn="l" rtl="0">
              <a:spcBef>
                <a:spcPts val="0"/>
              </a:spcBef>
              <a:spcAft>
                <a:spcPts val="0"/>
              </a:spcAft>
              <a:buClr>
                <a:srgbClr val="3B1A53"/>
              </a:buClr>
              <a:buSzPts val="2801"/>
              <a:buFont typeface="Arial"/>
              <a:buNone/>
            </a:pPr>
            <a:r>
              <a:rPr lang="en-US" sz="2801" b="1" i="0" u="none" strike="noStrike" cap="none">
                <a:solidFill>
                  <a:srgbClr val="3B1A53"/>
                </a:solidFill>
                <a:latin typeface="Arial"/>
                <a:ea typeface="Arial"/>
                <a:cs typeface="Arial"/>
                <a:sym typeface="Arial"/>
              </a:rPr>
              <a:t>Functional:</a:t>
            </a:r>
            <a:r>
              <a:rPr lang="en-US" sz="2801" b="0" i="0" u="none" strike="noStrike" cap="none">
                <a:solidFill>
                  <a:srgbClr val="3B1A53"/>
                </a:solidFill>
                <a:latin typeface="Arial"/>
                <a:ea typeface="Arial"/>
                <a:cs typeface="Arial"/>
                <a:sym typeface="Arial"/>
              </a:rPr>
              <a:t> </a:t>
            </a:r>
            <a:r>
              <a:rPr lang="en-US" sz="2801" b="0" i="1" u="none" strike="noStrike" cap="none">
                <a:solidFill>
                  <a:schemeClr val="dk1"/>
                </a:solidFill>
                <a:latin typeface="Arial"/>
                <a:ea typeface="Arial"/>
                <a:cs typeface="Arial"/>
                <a:sym typeface="Arial"/>
              </a:rPr>
              <a:t>How does our vision make people’s lives better and make communities stronger?</a:t>
            </a:r>
            <a:endParaRPr/>
          </a:p>
        </p:txBody>
      </p:sp>
      <p:sp>
        <p:nvSpPr>
          <p:cNvPr id="205" name="Google Shape;205;p6"/>
          <p:cNvSpPr/>
          <p:nvPr/>
        </p:nvSpPr>
        <p:spPr>
          <a:xfrm>
            <a:off x="-3544" y="-20578"/>
            <a:ext cx="1908544" cy="774021"/>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06" name="Google Shape;206;p6" descr="A logo with text on it&#10;&#10;AI-generated content may be incorrect."/>
          <p:cNvPicPr preferRelativeResize="0"/>
          <p:nvPr/>
        </p:nvPicPr>
        <p:blipFill rotWithShape="1">
          <a:blip r:embed="rId4">
            <a:alphaModFix/>
          </a:blip>
          <a:srcRect/>
          <a:stretch/>
        </p:blipFill>
        <p:spPr>
          <a:xfrm>
            <a:off x="15163800" y="9348951"/>
            <a:ext cx="2856083" cy="792724"/>
          </a:xfrm>
          <a:prstGeom prst="rect">
            <a:avLst/>
          </a:prstGeom>
          <a:noFill/>
          <a:ln>
            <a:noFill/>
          </a:ln>
        </p:spPr>
      </p:pic>
      <p:pic>
        <p:nvPicPr>
          <p:cNvPr id="207" name="Google Shape;207;p6"/>
          <p:cNvPicPr preferRelativeResize="0"/>
          <p:nvPr/>
        </p:nvPicPr>
        <p:blipFill rotWithShape="1">
          <a:blip r:embed="rId5">
            <a:alphaModFix/>
          </a:blip>
          <a:srcRect/>
          <a:stretch/>
        </p:blipFill>
        <p:spPr>
          <a:xfrm>
            <a:off x="-264138" y="2222752"/>
            <a:ext cx="10543040" cy="6883148"/>
          </a:xfrm>
          <a:prstGeom prst="rect">
            <a:avLst/>
          </a:prstGeom>
          <a:noFill/>
          <a:ln>
            <a:noFill/>
          </a:ln>
        </p:spPr>
      </p:pic>
      <p:sp>
        <p:nvSpPr>
          <p:cNvPr id="208" name="Google Shape;208;p6"/>
          <p:cNvSpPr txBox="1"/>
          <p:nvPr/>
        </p:nvSpPr>
        <p:spPr>
          <a:xfrm>
            <a:off x="548491" y="646953"/>
            <a:ext cx="17191019" cy="1988550"/>
          </a:xfrm>
          <a:prstGeom prst="rect">
            <a:avLst/>
          </a:prstGeom>
          <a:noFill/>
          <a:ln>
            <a:noFill/>
          </a:ln>
        </p:spPr>
        <p:txBody>
          <a:bodyPr spcFirstLastPara="1" wrap="square" lIns="137125" tIns="68550" rIns="137125" bIns="68550" anchor="ctr" anchorCtr="0">
            <a:normAutofit/>
          </a:bodyPr>
          <a:lstStyle/>
          <a:p>
            <a:pPr marL="0" marR="0" lvl="0" indent="0" algn="l" rtl="0">
              <a:lnSpc>
                <a:spcPct val="90000"/>
              </a:lnSpc>
              <a:spcBef>
                <a:spcPts val="0"/>
              </a:spcBef>
              <a:spcAft>
                <a:spcPts val="0"/>
              </a:spcAft>
              <a:buClr>
                <a:schemeClr val="dk1"/>
              </a:buClr>
              <a:buSzPts val="1800"/>
              <a:buFont typeface="Barlow"/>
              <a:buNone/>
            </a:pPr>
            <a:r>
              <a:rPr lang="en-US" sz="6000" b="0" i="0" u="none" strike="noStrike" cap="none">
                <a:solidFill>
                  <a:schemeClr val="dk1"/>
                </a:solidFill>
                <a:latin typeface="Barlow Medium"/>
                <a:ea typeface="Barlow Medium"/>
                <a:cs typeface="Barlow Medium"/>
                <a:sym typeface="Barlow Medium"/>
              </a:rPr>
              <a:t>Communicating an Aspirational Vision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7"/>
          <p:cNvSpPr/>
          <p:nvPr/>
        </p:nvSpPr>
        <p:spPr>
          <a:xfrm>
            <a:off x="-3544" y="-20578"/>
            <a:ext cx="1908544" cy="774021"/>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14" name="Google Shape;214;p7" descr="A logo with text on it&#10;&#10;AI-generated content may be incorrect."/>
          <p:cNvPicPr preferRelativeResize="0"/>
          <p:nvPr/>
        </p:nvPicPr>
        <p:blipFill rotWithShape="1">
          <a:blip r:embed="rId4">
            <a:alphaModFix/>
          </a:blip>
          <a:srcRect/>
          <a:stretch/>
        </p:blipFill>
        <p:spPr>
          <a:xfrm>
            <a:off x="15163800" y="9348951"/>
            <a:ext cx="2856083" cy="792724"/>
          </a:xfrm>
          <a:prstGeom prst="rect">
            <a:avLst/>
          </a:prstGeom>
          <a:noFill/>
          <a:ln>
            <a:noFill/>
          </a:ln>
        </p:spPr>
      </p:pic>
      <p:sp>
        <p:nvSpPr>
          <p:cNvPr id="215" name="Google Shape;215;p7"/>
          <p:cNvSpPr txBox="1"/>
          <p:nvPr/>
        </p:nvSpPr>
        <p:spPr>
          <a:xfrm>
            <a:off x="548491" y="952500"/>
            <a:ext cx="17191019" cy="1988550"/>
          </a:xfrm>
          <a:prstGeom prst="rect">
            <a:avLst/>
          </a:prstGeom>
          <a:noFill/>
          <a:ln>
            <a:noFill/>
          </a:ln>
        </p:spPr>
        <p:txBody>
          <a:bodyPr spcFirstLastPara="1" wrap="square" lIns="137125" tIns="68550" rIns="137125" bIns="68550" anchor="ctr" anchorCtr="0">
            <a:normAutofit/>
          </a:bodyPr>
          <a:lstStyle/>
          <a:p>
            <a:pPr marL="0" marR="0" lvl="0" indent="0" algn="l" rtl="0">
              <a:lnSpc>
                <a:spcPct val="90000"/>
              </a:lnSpc>
              <a:spcBef>
                <a:spcPts val="0"/>
              </a:spcBef>
              <a:spcAft>
                <a:spcPts val="0"/>
              </a:spcAft>
              <a:buClr>
                <a:schemeClr val="dk1"/>
              </a:buClr>
              <a:buSzPts val="1800"/>
              <a:buFont typeface="Barlow"/>
              <a:buNone/>
            </a:pPr>
            <a:r>
              <a:rPr lang="en-US" sz="6000" b="0" i="0" u="none" strike="noStrike" cap="none">
                <a:solidFill>
                  <a:schemeClr val="dk1"/>
                </a:solidFill>
                <a:latin typeface="Barlow Medium"/>
                <a:ea typeface="Barlow Medium"/>
                <a:cs typeface="Barlow Medium"/>
                <a:sym typeface="Barlow Medium"/>
              </a:rPr>
              <a:t>An Aspirational Vision: </a:t>
            </a:r>
            <a:br>
              <a:rPr lang="en-US" sz="6000" b="0" i="0" u="none" strike="noStrike" cap="none">
                <a:solidFill>
                  <a:schemeClr val="dk1"/>
                </a:solidFill>
                <a:latin typeface="Barlow Medium"/>
                <a:ea typeface="Barlow Medium"/>
                <a:cs typeface="Barlow Medium"/>
                <a:sym typeface="Barlow Medium"/>
              </a:rPr>
            </a:br>
            <a:r>
              <a:rPr lang="en-US" sz="6000" b="0" i="0" u="none" strike="noStrike" cap="none">
                <a:solidFill>
                  <a:schemeClr val="dk1"/>
                </a:solidFill>
                <a:latin typeface="Barlow Medium"/>
                <a:ea typeface="Barlow Medium"/>
                <a:cs typeface="Barlow Medium"/>
                <a:sym typeface="Barlow Medium"/>
              </a:rPr>
              <a:t>What Matters To Our Audiences</a:t>
            </a:r>
            <a:endParaRPr/>
          </a:p>
        </p:txBody>
      </p:sp>
      <p:sp>
        <p:nvSpPr>
          <p:cNvPr id="216" name="Google Shape;216;p7"/>
          <p:cNvSpPr txBox="1">
            <a:spLocks noGrp="1"/>
          </p:cNvSpPr>
          <p:nvPr>
            <p:ph type="body" idx="1"/>
          </p:nvPr>
        </p:nvSpPr>
        <p:spPr>
          <a:xfrm>
            <a:off x="548490" y="3162300"/>
            <a:ext cx="7147710" cy="3170099"/>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chemeClr val="dk1"/>
              </a:buClr>
              <a:buSzPts val="3600"/>
              <a:buFont typeface="Noto Sans Symbols"/>
              <a:buChar char="✔"/>
            </a:pPr>
            <a:r>
              <a:rPr lang="en-US" sz="3600" b="1" i="0" u="none" strike="noStrike" cap="none">
                <a:solidFill>
                  <a:schemeClr val="dk1"/>
                </a:solidFill>
                <a:latin typeface="Arial"/>
                <a:ea typeface="Arial"/>
                <a:cs typeface="Arial"/>
                <a:sym typeface="Arial"/>
              </a:rPr>
              <a:t>Positive outcomes</a:t>
            </a:r>
            <a:r>
              <a:rPr lang="en-US" sz="3600" b="0" i="0" u="none" strike="noStrike" cap="none">
                <a:solidFill>
                  <a:schemeClr val="dk1"/>
                </a:solidFill>
                <a:latin typeface="Arial"/>
                <a:ea typeface="Arial"/>
                <a:cs typeface="Arial"/>
                <a:sym typeface="Arial"/>
              </a:rPr>
              <a:t> for individuals and communities</a:t>
            </a:r>
            <a:r>
              <a:rPr lang="en-US" sz="3600" b="0" i="1" u="none" strike="noStrike" cap="none">
                <a:solidFill>
                  <a:schemeClr val="dk1"/>
                </a:solidFill>
                <a:latin typeface="Arial"/>
                <a:ea typeface="Arial"/>
                <a:cs typeface="Arial"/>
                <a:sym typeface="Arial"/>
              </a:rPr>
              <a:t> </a:t>
            </a:r>
            <a:endParaRPr/>
          </a:p>
          <a:p>
            <a:pPr marL="457200" marR="0" lvl="0" indent="-457200" algn="l" rtl="0">
              <a:spcBef>
                <a:spcPts val="1200"/>
              </a:spcBef>
              <a:spcAft>
                <a:spcPts val="0"/>
              </a:spcAft>
              <a:buClr>
                <a:schemeClr val="dk1"/>
              </a:buClr>
              <a:buSzPts val="3600"/>
              <a:buFont typeface="Noto Sans Symbols"/>
              <a:buChar char="✔"/>
            </a:pPr>
            <a:r>
              <a:rPr lang="en-US" sz="3600" b="0" i="0" u="none" strike="noStrike" cap="none">
                <a:solidFill>
                  <a:schemeClr val="dk1"/>
                </a:solidFill>
                <a:latin typeface="Arial"/>
                <a:ea typeface="Arial"/>
                <a:cs typeface="Arial"/>
                <a:sym typeface="Arial"/>
              </a:rPr>
              <a:t>Increasing attainment is a </a:t>
            </a:r>
            <a:r>
              <a:rPr lang="en-US" sz="3600" b="1" i="0" u="none" strike="noStrike" cap="none">
                <a:solidFill>
                  <a:schemeClr val="dk1"/>
                </a:solidFill>
                <a:latin typeface="Arial"/>
                <a:ea typeface="Arial"/>
                <a:cs typeface="Arial"/>
                <a:sym typeface="Arial"/>
              </a:rPr>
              <a:t>means to an end</a:t>
            </a:r>
            <a:endParaRPr/>
          </a:p>
          <a:p>
            <a:pPr marL="457200" marR="0" lvl="0" indent="-457200" algn="l" rtl="0">
              <a:spcBef>
                <a:spcPts val="1200"/>
              </a:spcBef>
              <a:spcAft>
                <a:spcPts val="0"/>
              </a:spcAft>
              <a:buClr>
                <a:schemeClr val="dk1"/>
              </a:buClr>
              <a:buSzPts val="3600"/>
              <a:buFont typeface="Noto Sans Symbols"/>
              <a:buChar char="✔"/>
            </a:pPr>
            <a:r>
              <a:rPr lang="en-US" sz="3600" b="1" i="0" u="none" strike="noStrike" cap="none">
                <a:solidFill>
                  <a:schemeClr val="dk1"/>
                </a:solidFill>
                <a:latin typeface="Arial"/>
                <a:ea typeface="Arial"/>
                <a:cs typeface="Arial"/>
                <a:sym typeface="Arial"/>
              </a:rPr>
              <a:t>People’s lives </a:t>
            </a:r>
            <a:r>
              <a:rPr lang="en-US" sz="3600" b="0" i="0" u="none" strike="noStrike" cap="none">
                <a:solidFill>
                  <a:schemeClr val="dk1"/>
                </a:solidFill>
                <a:latin typeface="Arial"/>
                <a:ea typeface="Arial"/>
                <a:cs typeface="Arial"/>
                <a:sym typeface="Arial"/>
              </a:rPr>
              <a:t>are improved</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8"/>
          <p:cNvSpPr/>
          <p:nvPr/>
        </p:nvSpPr>
        <p:spPr>
          <a:xfrm>
            <a:off x="-3544" y="-20578"/>
            <a:ext cx="1908544" cy="774021"/>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22" name="Google Shape;222;p8" descr="A logo with text on it&#10;&#10;AI-generated content may be incorrect."/>
          <p:cNvPicPr preferRelativeResize="0"/>
          <p:nvPr/>
        </p:nvPicPr>
        <p:blipFill rotWithShape="1">
          <a:blip r:embed="rId4">
            <a:alphaModFix/>
          </a:blip>
          <a:srcRect/>
          <a:stretch/>
        </p:blipFill>
        <p:spPr>
          <a:xfrm>
            <a:off x="15163800" y="9348951"/>
            <a:ext cx="2856083" cy="792724"/>
          </a:xfrm>
          <a:prstGeom prst="rect">
            <a:avLst/>
          </a:prstGeom>
          <a:noFill/>
          <a:ln>
            <a:noFill/>
          </a:ln>
        </p:spPr>
      </p:pic>
      <p:sp>
        <p:nvSpPr>
          <p:cNvPr id="223" name="Google Shape;223;p8"/>
          <p:cNvSpPr txBox="1"/>
          <p:nvPr/>
        </p:nvSpPr>
        <p:spPr>
          <a:xfrm>
            <a:off x="7696200" y="3149203"/>
            <a:ext cx="9829800" cy="467820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3600"/>
              <a:buFont typeface="Arial"/>
              <a:buNone/>
            </a:pPr>
            <a:r>
              <a:rPr lang="en-US" sz="3600" b="1">
                <a:solidFill>
                  <a:schemeClr val="dk1"/>
                </a:solidFill>
                <a:latin typeface="Arial"/>
                <a:ea typeface="Arial"/>
                <a:cs typeface="Arial"/>
                <a:sym typeface="Arial"/>
              </a:rPr>
              <a:t>Not</a:t>
            </a:r>
            <a:r>
              <a:rPr lang="en-US" sz="3600">
                <a:solidFill>
                  <a:schemeClr val="dk1"/>
                </a:solidFill>
                <a:latin typeface="Arial"/>
                <a:ea typeface="Arial"/>
                <a:cs typeface="Arial"/>
                <a:sym typeface="Arial"/>
              </a:rPr>
              <a:t> just about process</a:t>
            </a:r>
            <a:endParaRPr/>
          </a:p>
          <a:p>
            <a:pPr marL="609585" marR="0" lvl="1" indent="0" algn="l" rtl="0">
              <a:spcBef>
                <a:spcPts val="1200"/>
              </a:spcBef>
              <a:spcAft>
                <a:spcPts val="0"/>
              </a:spcAft>
              <a:buClr>
                <a:schemeClr val="dk1"/>
              </a:buClr>
              <a:buSzPts val="2800"/>
              <a:buFont typeface="Arial"/>
              <a:buNone/>
            </a:pPr>
            <a:r>
              <a:rPr lang="en-US" sz="2800" b="0" i="1" u="none" strike="noStrike" cap="none">
                <a:solidFill>
                  <a:schemeClr val="dk1"/>
                </a:solidFill>
                <a:latin typeface="Arial"/>
                <a:ea typeface="Arial"/>
                <a:cs typeface="Arial"/>
                <a:sym typeface="Arial"/>
              </a:rPr>
              <a:t>X By 2040, higher ed programs will align with workforce demand.</a:t>
            </a:r>
            <a:endParaRPr/>
          </a:p>
          <a:p>
            <a:pPr marL="0" marR="0" lvl="0" indent="0" algn="l" rtl="0">
              <a:spcBef>
                <a:spcPts val="1200"/>
              </a:spcBef>
              <a:spcAft>
                <a:spcPts val="0"/>
              </a:spcAft>
              <a:buClr>
                <a:schemeClr val="dk1"/>
              </a:buClr>
              <a:buSzPts val="3600"/>
              <a:buFont typeface="Arial"/>
              <a:buNone/>
            </a:pPr>
            <a:r>
              <a:rPr lang="en-US" sz="3600" b="1">
                <a:solidFill>
                  <a:schemeClr val="dk1"/>
                </a:solidFill>
                <a:latin typeface="Arial"/>
                <a:ea typeface="Arial"/>
                <a:cs typeface="Arial"/>
                <a:sym typeface="Arial"/>
              </a:rPr>
              <a:t>Doesn’t</a:t>
            </a:r>
            <a:r>
              <a:rPr lang="en-US" sz="3600">
                <a:solidFill>
                  <a:schemeClr val="dk1"/>
                </a:solidFill>
                <a:latin typeface="Arial"/>
                <a:ea typeface="Arial"/>
                <a:cs typeface="Arial"/>
                <a:sym typeface="Arial"/>
              </a:rPr>
              <a:t> position attainment as an end in itself </a:t>
            </a:r>
            <a:endParaRPr/>
          </a:p>
          <a:p>
            <a:pPr marL="609585" marR="0" lvl="1" indent="0" algn="l" rtl="0">
              <a:spcBef>
                <a:spcPts val="1200"/>
              </a:spcBef>
              <a:spcAft>
                <a:spcPts val="0"/>
              </a:spcAft>
              <a:buClr>
                <a:schemeClr val="dk1"/>
              </a:buClr>
              <a:buSzPts val="2800"/>
              <a:buFont typeface="Arial"/>
              <a:buNone/>
            </a:pPr>
            <a:r>
              <a:rPr lang="en-US" sz="2800" b="0" i="1" u="none" strike="noStrike" cap="none">
                <a:solidFill>
                  <a:schemeClr val="dk1"/>
                </a:solidFill>
                <a:latin typeface="Arial"/>
                <a:ea typeface="Arial"/>
                <a:cs typeface="Arial"/>
                <a:sym typeface="Arial"/>
              </a:rPr>
              <a:t>X By 2040, 60% of adults will have a college degree. </a:t>
            </a:r>
            <a:endParaRPr/>
          </a:p>
          <a:p>
            <a:pPr marL="0" marR="0" lvl="0" indent="0" algn="l" rtl="0">
              <a:spcBef>
                <a:spcPts val="1200"/>
              </a:spcBef>
              <a:spcAft>
                <a:spcPts val="0"/>
              </a:spcAft>
              <a:buClr>
                <a:schemeClr val="dk1"/>
              </a:buClr>
              <a:buSzPts val="3600"/>
              <a:buFont typeface="Arial"/>
              <a:buNone/>
            </a:pPr>
            <a:r>
              <a:rPr lang="en-US" sz="3600" b="1">
                <a:solidFill>
                  <a:schemeClr val="dk1"/>
                </a:solidFill>
                <a:latin typeface="Arial"/>
                <a:ea typeface="Arial"/>
                <a:cs typeface="Arial"/>
                <a:sym typeface="Arial"/>
              </a:rPr>
              <a:t>Doesn’t</a:t>
            </a:r>
            <a:r>
              <a:rPr lang="en-US" sz="3600">
                <a:solidFill>
                  <a:schemeClr val="dk1"/>
                </a:solidFill>
                <a:latin typeface="Arial"/>
                <a:ea typeface="Arial"/>
                <a:cs typeface="Arial"/>
                <a:sym typeface="Arial"/>
              </a:rPr>
              <a:t> only say how institutions are different</a:t>
            </a:r>
            <a:endParaRPr/>
          </a:p>
          <a:p>
            <a:pPr marL="609585" marR="0" lvl="1" indent="0" algn="l" rtl="0">
              <a:spcBef>
                <a:spcPts val="1200"/>
              </a:spcBef>
              <a:spcAft>
                <a:spcPts val="0"/>
              </a:spcAft>
              <a:buClr>
                <a:schemeClr val="dk1"/>
              </a:buClr>
              <a:buSzPts val="2800"/>
              <a:buFont typeface="Arial"/>
              <a:buNone/>
            </a:pPr>
            <a:r>
              <a:rPr lang="en-US" sz="2800" b="0" i="1" u="none" strike="noStrike" cap="none">
                <a:solidFill>
                  <a:schemeClr val="dk1"/>
                </a:solidFill>
                <a:latin typeface="Arial"/>
                <a:ea typeface="Arial"/>
                <a:cs typeface="Arial"/>
                <a:sym typeface="Arial"/>
              </a:rPr>
              <a:t>X By 2040, 95% of degree-offering institutions will provide credentials of value.</a:t>
            </a:r>
            <a:endParaRPr/>
          </a:p>
        </p:txBody>
      </p:sp>
      <p:sp>
        <p:nvSpPr>
          <p:cNvPr id="224" name="Google Shape;224;p8"/>
          <p:cNvSpPr txBox="1"/>
          <p:nvPr/>
        </p:nvSpPr>
        <p:spPr>
          <a:xfrm>
            <a:off x="548491" y="952500"/>
            <a:ext cx="17191019" cy="1988550"/>
          </a:xfrm>
          <a:prstGeom prst="rect">
            <a:avLst/>
          </a:prstGeom>
          <a:noFill/>
          <a:ln>
            <a:noFill/>
          </a:ln>
        </p:spPr>
        <p:txBody>
          <a:bodyPr spcFirstLastPara="1" wrap="square" lIns="137125" tIns="68550" rIns="137125" bIns="68550" anchor="ctr" anchorCtr="0">
            <a:normAutofit/>
          </a:bodyPr>
          <a:lstStyle/>
          <a:p>
            <a:pPr marL="0" marR="0" lvl="0" indent="0" algn="l" rtl="0">
              <a:lnSpc>
                <a:spcPct val="90000"/>
              </a:lnSpc>
              <a:spcBef>
                <a:spcPts val="0"/>
              </a:spcBef>
              <a:spcAft>
                <a:spcPts val="0"/>
              </a:spcAft>
              <a:buClr>
                <a:schemeClr val="dk1"/>
              </a:buClr>
              <a:buSzPts val="1800"/>
              <a:buFont typeface="Barlow"/>
              <a:buNone/>
            </a:pPr>
            <a:r>
              <a:rPr lang="en-US" sz="6000" b="0" i="0" u="none" strike="noStrike" cap="none">
                <a:solidFill>
                  <a:schemeClr val="dk1"/>
                </a:solidFill>
                <a:latin typeface="Barlow Medium"/>
                <a:ea typeface="Barlow Medium"/>
                <a:cs typeface="Barlow Medium"/>
                <a:sym typeface="Barlow Medium"/>
              </a:rPr>
              <a:t>An Aspirational Vision: </a:t>
            </a:r>
            <a:br>
              <a:rPr lang="en-US" sz="6000" b="0" i="0" u="none" strike="noStrike" cap="none">
                <a:solidFill>
                  <a:schemeClr val="dk1"/>
                </a:solidFill>
                <a:latin typeface="Barlow Medium"/>
                <a:ea typeface="Barlow Medium"/>
                <a:cs typeface="Barlow Medium"/>
                <a:sym typeface="Barlow Medium"/>
              </a:rPr>
            </a:br>
            <a:r>
              <a:rPr lang="en-US" sz="6000" b="0" i="0" u="none" strike="noStrike" cap="none">
                <a:solidFill>
                  <a:schemeClr val="dk1"/>
                </a:solidFill>
                <a:latin typeface="Barlow Medium"/>
                <a:ea typeface="Barlow Medium"/>
                <a:cs typeface="Barlow Medium"/>
                <a:sym typeface="Barlow Medium"/>
              </a:rPr>
              <a:t>What Matters To Our Audiences</a:t>
            </a:r>
            <a:endParaRPr/>
          </a:p>
        </p:txBody>
      </p:sp>
      <p:sp>
        <p:nvSpPr>
          <p:cNvPr id="225" name="Google Shape;225;p8"/>
          <p:cNvSpPr txBox="1"/>
          <p:nvPr/>
        </p:nvSpPr>
        <p:spPr>
          <a:xfrm>
            <a:off x="548490" y="3162300"/>
            <a:ext cx="7147710" cy="3170099"/>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chemeClr val="dk1"/>
              </a:buClr>
              <a:buSzPts val="3600"/>
              <a:buFont typeface="Noto Sans Symbols"/>
              <a:buChar char="✔"/>
            </a:pPr>
            <a:r>
              <a:rPr lang="en-US" sz="3600" b="1">
                <a:solidFill>
                  <a:schemeClr val="dk1"/>
                </a:solidFill>
                <a:latin typeface="Arial"/>
                <a:ea typeface="Arial"/>
                <a:cs typeface="Arial"/>
                <a:sym typeface="Arial"/>
              </a:rPr>
              <a:t>Positive outcomes</a:t>
            </a:r>
            <a:r>
              <a:rPr lang="en-US" sz="3600">
                <a:solidFill>
                  <a:schemeClr val="dk1"/>
                </a:solidFill>
                <a:latin typeface="Arial"/>
                <a:ea typeface="Arial"/>
                <a:cs typeface="Arial"/>
                <a:sym typeface="Arial"/>
              </a:rPr>
              <a:t> for individuals and communities</a:t>
            </a:r>
            <a:r>
              <a:rPr lang="en-US" sz="3600" i="1">
                <a:solidFill>
                  <a:schemeClr val="dk1"/>
                </a:solidFill>
                <a:latin typeface="Arial"/>
                <a:ea typeface="Arial"/>
                <a:cs typeface="Arial"/>
                <a:sym typeface="Arial"/>
              </a:rPr>
              <a:t> </a:t>
            </a:r>
            <a:endParaRPr/>
          </a:p>
          <a:p>
            <a:pPr marL="457200" marR="0" lvl="0" indent="-457200" algn="l" rtl="0">
              <a:spcBef>
                <a:spcPts val="1200"/>
              </a:spcBef>
              <a:spcAft>
                <a:spcPts val="0"/>
              </a:spcAft>
              <a:buClr>
                <a:schemeClr val="dk1"/>
              </a:buClr>
              <a:buSzPts val="3600"/>
              <a:buFont typeface="Noto Sans Symbols"/>
              <a:buChar char="✔"/>
            </a:pPr>
            <a:r>
              <a:rPr lang="en-US" sz="3600">
                <a:solidFill>
                  <a:schemeClr val="dk1"/>
                </a:solidFill>
                <a:latin typeface="Arial"/>
                <a:ea typeface="Arial"/>
                <a:cs typeface="Arial"/>
                <a:sym typeface="Arial"/>
              </a:rPr>
              <a:t>Increasing attainment is a </a:t>
            </a:r>
            <a:r>
              <a:rPr lang="en-US" sz="3600" b="1">
                <a:solidFill>
                  <a:schemeClr val="dk1"/>
                </a:solidFill>
                <a:latin typeface="Arial"/>
                <a:ea typeface="Arial"/>
                <a:cs typeface="Arial"/>
                <a:sym typeface="Arial"/>
              </a:rPr>
              <a:t>means to an end</a:t>
            </a:r>
            <a:endParaRPr/>
          </a:p>
          <a:p>
            <a:pPr marL="457200" marR="0" lvl="0" indent="-457200" algn="l" rtl="0">
              <a:spcBef>
                <a:spcPts val="1200"/>
              </a:spcBef>
              <a:spcAft>
                <a:spcPts val="0"/>
              </a:spcAft>
              <a:buClr>
                <a:schemeClr val="dk1"/>
              </a:buClr>
              <a:buSzPts val="3600"/>
              <a:buFont typeface="Noto Sans Symbols"/>
              <a:buChar char="✔"/>
            </a:pPr>
            <a:r>
              <a:rPr lang="en-US" sz="3600" b="1">
                <a:solidFill>
                  <a:schemeClr val="dk1"/>
                </a:solidFill>
                <a:latin typeface="Arial"/>
                <a:ea typeface="Arial"/>
                <a:cs typeface="Arial"/>
                <a:sym typeface="Arial"/>
              </a:rPr>
              <a:t>People’s lives </a:t>
            </a:r>
            <a:r>
              <a:rPr lang="en-US" sz="3600">
                <a:solidFill>
                  <a:schemeClr val="dk1"/>
                </a:solidFill>
                <a:latin typeface="Arial"/>
                <a:ea typeface="Arial"/>
                <a:cs typeface="Arial"/>
                <a:sym typeface="Arial"/>
              </a:rPr>
              <a:t>are improved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9"/>
          <p:cNvSpPr/>
          <p:nvPr/>
        </p:nvSpPr>
        <p:spPr>
          <a:xfrm>
            <a:off x="-3544" y="-20578"/>
            <a:ext cx="1908544" cy="774021"/>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31" name="Google Shape;231;p9" descr="A logo with text on it&#10;&#10;AI-generated content may be incorrect."/>
          <p:cNvPicPr preferRelativeResize="0"/>
          <p:nvPr/>
        </p:nvPicPr>
        <p:blipFill rotWithShape="1">
          <a:blip r:embed="rId4">
            <a:alphaModFix/>
          </a:blip>
          <a:srcRect/>
          <a:stretch/>
        </p:blipFill>
        <p:spPr>
          <a:xfrm>
            <a:off x="15163800" y="9348951"/>
            <a:ext cx="2856083" cy="792724"/>
          </a:xfrm>
          <a:prstGeom prst="rect">
            <a:avLst/>
          </a:prstGeom>
          <a:noFill/>
          <a:ln>
            <a:noFill/>
          </a:ln>
        </p:spPr>
      </p:pic>
      <p:sp>
        <p:nvSpPr>
          <p:cNvPr id="232" name="Google Shape;232;p9"/>
          <p:cNvSpPr txBox="1"/>
          <p:nvPr/>
        </p:nvSpPr>
        <p:spPr>
          <a:xfrm>
            <a:off x="7780150" y="3162300"/>
            <a:ext cx="9095184" cy="59708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3200"/>
              <a:buFont typeface="Arial"/>
              <a:buNone/>
            </a:pPr>
            <a:r>
              <a:rPr lang="en-US" sz="3200" b="1">
                <a:solidFill>
                  <a:schemeClr val="dk1"/>
                </a:solidFill>
                <a:latin typeface="Arial"/>
                <a:ea typeface="Arial"/>
                <a:cs typeface="Arial"/>
                <a:sym typeface="Arial"/>
              </a:rPr>
              <a:t>EXAMPLE: Lumina Foundation</a:t>
            </a:r>
            <a:endParaRPr/>
          </a:p>
          <a:p>
            <a:pPr marL="0" marR="0" lvl="0" indent="0" algn="l" rtl="0">
              <a:spcBef>
                <a:spcPts val="1200"/>
              </a:spcBef>
              <a:spcAft>
                <a:spcPts val="0"/>
              </a:spcAft>
              <a:buClr>
                <a:schemeClr val="dk1"/>
              </a:buClr>
              <a:buSzPts val="3200"/>
              <a:buFont typeface="Arial"/>
              <a:buNone/>
            </a:pPr>
            <a:r>
              <a:rPr lang="en-US" sz="3200" b="1" i="1">
                <a:solidFill>
                  <a:schemeClr val="dk1"/>
                </a:solidFill>
                <a:latin typeface="Arial"/>
                <a:ea typeface="Arial"/>
                <a:cs typeface="Arial"/>
                <a:sym typeface="Arial"/>
              </a:rPr>
              <a:t>Attainment Goal</a:t>
            </a:r>
            <a:r>
              <a:rPr lang="en-US" sz="3200" i="1">
                <a:solidFill>
                  <a:schemeClr val="dk1"/>
                </a:solidFill>
                <a:latin typeface="Arial"/>
                <a:ea typeface="Arial"/>
                <a:cs typeface="Arial"/>
                <a:sym typeface="Arial"/>
              </a:rPr>
              <a:t>: By 2040, 75% of adults in the U.S. labor force will have college degrees or other credentials of value leading to economic prosperity.</a:t>
            </a:r>
            <a:endParaRPr/>
          </a:p>
          <a:p>
            <a:pPr marL="0" marR="0" lvl="0" indent="0" algn="l" rtl="0">
              <a:spcBef>
                <a:spcPts val="1200"/>
              </a:spcBef>
              <a:spcAft>
                <a:spcPts val="0"/>
              </a:spcAft>
              <a:buClr>
                <a:schemeClr val="dk1"/>
              </a:buClr>
              <a:buSzPts val="3200"/>
              <a:buFont typeface="Arial"/>
              <a:buNone/>
            </a:pPr>
            <a:endParaRPr sz="3200" i="1">
              <a:solidFill>
                <a:schemeClr val="dk1"/>
              </a:solidFill>
              <a:latin typeface="Arial"/>
              <a:ea typeface="Arial"/>
              <a:cs typeface="Arial"/>
              <a:sym typeface="Arial"/>
            </a:endParaRPr>
          </a:p>
          <a:p>
            <a:pPr marL="0" marR="0" lvl="0" indent="0" algn="l" rtl="0">
              <a:spcBef>
                <a:spcPts val="1200"/>
              </a:spcBef>
              <a:spcAft>
                <a:spcPts val="0"/>
              </a:spcAft>
              <a:buClr>
                <a:schemeClr val="dk1"/>
              </a:buClr>
              <a:buSzPts val="3200"/>
              <a:buFont typeface="Arial"/>
              <a:buNone/>
            </a:pPr>
            <a:r>
              <a:rPr lang="en-US" sz="3200" b="1" i="1">
                <a:solidFill>
                  <a:schemeClr val="dk1"/>
                </a:solidFill>
                <a:latin typeface="Arial"/>
                <a:ea typeface="Arial"/>
                <a:cs typeface="Arial"/>
                <a:sym typeface="Arial"/>
              </a:rPr>
              <a:t>Defining Value</a:t>
            </a:r>
            <a:r>
              <a:rPr lang="en-US" sz="3200" i="1">
                <a:solidFill>
                  <a:schemeClr val="dk1"/>
                </a:solidFill>
                <a:latin typeface="Arial"/>
                <a:ea typeface="Arial"/>
                <a:cs typeface="Arial"/>
                <a:sym typeface="Arial"/>
              </a:rPr>
              <a:t>: Economic prosperity means people with college degrees, certificates, or industry certifications earning at least 15 percent more than the national average for adults with only high school diplomas.</a:t>
            </a:r>
            <a:endParaRPr/>
          </a:p>
        </p:txBody>
      </p:sp>
      <p:sp>
        <p:nvSpPr>
          <p:cNvPr id="233" name="Google Shape;233;p9"/>
          <p:cNvSpPr txBox="1"/>
          <p:nvPr/>
        </p:nvSpPr>
        <p:spPr>
          <a:xfrm>
            <a:off x="548490" y="3162300"/>
            <a:ext cx="7147710" cy="3170099"/>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chemeClr val="dk1"/>
              </a:buClr>
              <a:buSzPts val="3600"/>
              <a:buFont typeface="Noto Sans Symbols"/>
              <a:buChar char="✔"/>
            </a:pPr>
            <a:r>
              <a:rPr lang="en-US" sz="3600" b="1">
                <a:solidFill>
                  <a:schemeClr val="dk1"/>
                </a:solidFill>
                <a:latin typeface="Arial"/>
                <a:ea typeface="Arial"/>
                <a:cs typeface="Arial"/>
                <a:sym typeface="Arial"/>
              </a:rPr>
              <a:t>Positive outcomes</a:t>
            </a:r>
            <a:r>
              <a:rPr lang="en-US" sz="3600">
                <a:solidFill>
                  <a:schemeClr val="dk1"/>
                </a:solidFill>
                <a:latin typeface="Arial"/>
                <a:ea typeface="Arial"/>
                <a:cs typeface="Arial"/>
                <a:sym typeface="Arial"/>
              </a:rPr>
              <a:t> for individuals and communities</a:t>
            </a:r>
            <a:r>
              <a:rPr lang="en-US" sz="3600" i="1">
                <a:solidFill>
                  <a:schemeClr val="dk1"/>
                </a:solidFill>
                <a:latin typeface="Arial"/>
                <a:ea typeface="Arial"/>
                <a:cs typeface="Arial"/>
                <a:sym typeface="Arial"/>
              </a:rPr>
              <a:t> </a:t>
            </a:r>
            <a:endParaRPr/>
          </a:p>
          <a:p>
            <a:pPr marL="457200" marR="0" lvl="0" indent="-457200" algn="l" rtl="0">
              <a:spcBef>
                <a:spcPts val="1200"/>
              </a:spcBef>
              <a:spcAft>
                <a:spcPts val="0"/>
              </a:spcAft>
              <a:buClr>
                <a:schemeClr val="dk1"/>
              </a:buClr>
              <a:buSzPts val="3600"/>
              <a:buFont typeface="Noto Sans Symbols"/>
              <a:buChar char="✔"/>
            </a:pPr>
            <a:r>
              <a:rPr lang="en-US" sz="3600">
                <a:solidFill>
                  <a:schemeClr val="dk1"/>
                </a:solidFill>
                <a:latin typeface="Arial"/>
                <a:ea typeface="Arial"/>
                <a:cs typeface="Arial"/>
                <a:sym typeface="Arial"/>
              </a:rPr>
              <a:t>Increasing attainment is a </a:t>
            </a:r>
            <a:r>
              <a:rPr lang="en-US" sz="3600" b="1">
                <a:solidFill>
                  <a:schemeClr val="dk1"/>
                </a:solidFill>
                <a:latin typeface="Arial"/>
                <a:ea typeface="Arial"/>
                <a:cs typeface="Arial"/>
                <a:sym typeface="Arial"/>
              </a:rPr>
              <a:t>means to an end</a:t>
            </a:r>
            <a:endParaRPr/>
          </a:p>
          <a:p>
            <a:pPr marL="457200" marR="0" lvl="0" indent="-457200" algn="l" rtl="0">
              <a:spcBef>
                <a:spcPts val="1200"/>
              </a:spcBef>
              <a:spcAft>
                <a:spcPts val="0"/>
              </a:spcAft>
              <a:buClr>
                <a:schemeClr val="dk1"/>
              </a:buClr>
              <a:buSzPts val="3600"/>
              <a:buFont typeface="Noto Sans Symbols"/>
              <a:buChar char="✔"/>
            </a:pPr>
            <a:r>
              <a:rPr lang="en-US" sz="3600" b="1">
                <a:solidFill>
                  <a:schemeClr val="dk1"/>
                </a:solidFill>
                <a:latin typeface="Arial"/>
                <a:ea typeface="Arial"/>
                <a:cs typeface="Arial"/>
                <a:sym typeface="Arial"/>
              </a:rPr>
              <a:t>People’s lives </a:t>
            </a:r>
            <a:r>
              <a:rPr lang="en-US" sz="3600">
                <a:solidFill>
                  <a:schemeClr val="dk1"/>
                </a:solidFill>
                <a:latin typeface="Arial"/>
                <a:ea typeface="Arial"/>
                <a:cs typeface="Arial"/>
                <a:sym typeface="Arial"/>
              </a:rPr>
              <a:t>are improved </a:t>
            </a:r>
            <a:endParaRPr/>
          </a:p>
        </p:txBody>
      </p:sp>
      <p:sp>
        <p:nvSpPr>
          <p:cNvPr id="234" name="Google Shape;234;p9"/>
          <p:cNvSpPr txBox="1"/>
          <p:nvPr/>
        </p:nvSpPr>
        <p:spPr>
          <a:xfrm>
            <a:off x="548491" y="952500"/>
            <a:ext cx="17191019" cy="1988550"/>
          </a:xfrm>
          <a:prstGeom prst="rect">
            <a:avLst/>
          </a:prstGeom>
          <a:noFill/>
          <a:ln>
            <a:noFill/>
          </a:ln>
        </p:spPr>
        <p:txBody>
          <a:bodyPr spcFirstLastPara="1" wrap="square" lIns="137125" tIns="68550" rIns="137125" bIns="68550" anchor="ctr" anchorCtr="0">
            <a:normAutofit/>
          </a:bodyPr>
          <a:lstStyle/>
          <a:p>
            <a:pPr marL="0" marR="0" lvl="0" indent="0" algn="l" rtl="0">
              <a:lnSpc>
                <a:spcPct val="90000"/>
              </a:lnSpc>
              <a:spcBef>
                <a:spcPts val="0"/>
              </a:spcBef>
              <a:spcAft>
                <a:spcPts val="0"/>
              </a:spcAft>
              <a:buClr>
                <a:schemeClr val="dk1"/>
              </a:buClr>
              <a:buSzPts val="1800"/>
              <a:buFont typeface="Barlow"/>
              <a:buNone/>
            </a:pPr>
            <a:r>
              <a:rPr lang="en-US" sz="6000" b="0" i="0" u="none" strike="noStrike" cap="none">
                <a:solidFill>
                  <a:schemeClr val="dk1"/>
                </a:solidFill>
                <a:latin typeface="Barlow Medium"/>
                <a:ea typeface="Barlow Medium"/>
                <a:cs typeface="Barlow Medium"/>
                <a:sym typeface="Barlow Medium"/>
              </a:rPr>
              <a:t>An Aspirational Vision: </a:t>
            </a:r>
            <a:br>
              <a:rPr lang="en-US" sz="6000" b="0" i="0" u="none" strike="noStrike" cap="none">
                <a:solidFill>
                  <a:schemeClr val="dk1"/>
                </a:solidFill>
                <a:latin typeface="Barlow Medium"/>
                <a:ea typeface="Barlow Medium"/>
                <a:cs typeface="Barlow Medium"/>
                <a:sym typeface="Barlow Medium"/>
              </a:rPr>
            </a:br>
            <a:r>
              <a:rPr lang="en-US" sz="6000" b="0" i="0" u="none" strike="noStrike" cap="none">
                <a:solidFill>
                  <a:schemeClr val="dk1"/>
                </a:solidFill>
                <a:latin typeface="Barlow Medium"/>
                <a:ea typeface="Barlow Medium"/>
                <a:cs typeface="Barlow Medium"/>
                <a:sym typeface="Barlow Medium"/>
              </a:rPr>
              <a:t>What Matters To Our Audiences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pic>
        <p:nvPicPr>
          <p:cNvPr id="240" name="Google Shape;240;p10"/>
          <p:cNvPicPr preferRelativeResize="0"/>
          <p:nvPr/>
        </p:nvPicPr>
        <p:blipFill rotWithShape="1">
          <a:blip r:embed="rId3">
            <a:alphaModFix amt="50000"/>
          </a:blip>
          <a:srcRect t="4857" b="33015"/>
          <a:stretch/>
        </p:blipFill>
        <p:spPr>
          <a:xfrm>
            <a:off x="0" y="-68766"/>
            <a:ext cx="18288000" cy="7574466"/>
          </a:xfrm>
          <a:prstGeom prst="rect">
            <a:avLst/>
          </a:prstGeom>
          <a:noFill/>
          <a:ln>
            <a:noFill/>
          </a:ln>
        </p:spPr>
      </p:pic>
      <p:sp>
        <p:nvSpPr>
          <p:cNvPr id="241" name="Google Shape;241;p10"/>
          <p:cNvSpPr txBox="1"/>
          <p:nvPr/>
        </p:nvSpPr>
        <p:spPr>
          <a:xfrm>
            <a:off x="1295400" y="3009900"/>
            <a:ext cx="14020800" cy="2339167"/>
          </a:xfrm>
          <a:prstGeom prst="rect">
            <a:avLst/>
          </a:prstGeom>
          <a:noFill/>
          <a:ln>
            <a:noFill/>
          </a:ln>
        </p:spPr>
        <p:txBody>
          <a:bodyPr spcFirstLastPara="1" wrap="square" lIns="0" tIns="0" rIns="0" bIns="0" anchor="t" anchorCtr="0">
            <a:spAutoFit/>
          </a:bodyPr>
          <a:lstStyle/>
          <a:p>
            <a:pPr marL="0" marR="0" lvl="0" indent="0" algn="l" rtl="0">
              <a:lnSpc>
                <a:spcPct val="75266"/>
              </a:lnSpc>
              <a:spcBef>
                <a:spcPts val="0"/>
              </a:spcBef>
              <a:spcAft>
                <a:spcPts val="0"/>
              </a:spcAft>
              <a:buNone/>
            </a:pPr>
            <a:r>
              <a:rPr lang="en-US" sz="6000" b="1">
                <a:solidFill>
                  <a:schemeClr val="dk1"/>
                </a:solidFill>
                <a:latin typeface="Arial"/>
                <a:ea typeface="Arial"/>
                <a:cs typeface="Arial"/>
                <a:sym typeface="Arial"/>
              </a:rPr>
              <a:t>Why now? </a:t>
            </a:r>
            <a:endParaRPr/>
          </a:p>
          <a:p>
            <a:pPr marL="0" marR="0" lvl="0" indent="0" algn="l" rtl="0">
              <a:lnSpc>
                <a:spcPct val="75266"/>
              </a:lnSpc>
              <a:spcBef>
                <a:spcPts val="0"/>
              </a:spcBef>
              <a:spcAft>
                <a:spcPts val="0"/>
              </a:spcAft>
              <a:buNone/>
            </a:pPr>
            <a:endParaRPr sz="6000" b="1">
              <a:solidFill>
                <a:schemeClr val="dk1"/>
              </a:solidFill>
              <a:latin typeface="Arial"/>
              <a:ea typeface="Arial"/>
              <a:cs typeface="Arial"/>
              <a:sym typeface="Arial"/>
            </a:endParaRPr>
          </a:p>
          <a:p>
            <a:pPr marL="0" marR="0" lvl="0" indent="0" algn="l" rtl="0">
              <a:lnSpc>
                <a:spcPct val="75266"/>
              </a:lnSpc>
              <a:spcBef>
                <a:spcPts val="0"/>
              </a:spcBef>
              <a:spcAft>
                <a:spcPts val="0"/>
              </a:spcAft>
              <a:buNone/>
            </a:pPr>
            <a:r>
              <a:rPr lang="en-US" sz="6000">
                <a:solidFill>
                  <a:schemeClr val="dk1"/>
                </a:solidFill>
                <a:latin typeface="Arial"/>
                <a:ea typeface="Arial"/>
                <a:cs typeface="Arial"/>
                <a:sym typeface="Arial"/>
              </a:rPr>
              <a:t>Inspiring support by making credentials of value relevant </a:t>
            </a:r>
            <a:endParaRPr/>
          </a:p>
        </p:txBody>
      </p:sp>
      <p:sp>
        <p:nvSpPr>
          <p:cNvPr id="242" name="Google Shape;242;p10"/>
          <p:cNvSpPr/>
          <p:nvPr/>
        </p:nvSpPr>
        <p:spPr>
          <a:xfrm>
            <a:off x="-3544" y="-20578"/>
            <a:ext cx="1908544" cy="774021"/>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43" name="Google Shape;243;p10" descr="A logo with text on it&#10;&#10;AI-generated content may be incorrect."/>
          <p:cNvPicPr preferRelativeResize="0"/>
          <p:nvPr/>
        </p:nvPicPr>
        <p:blipFill rotWithShape="1">
          <a:blip r:embed="rId5">
            <a:alphaModFix/>
          </a:blip>
          <a:srcRect/>
          <a:stretch/>
        </p:blipFill>
        <p:spPr>
          <a:xfrm>
            <a:off x="12902001" y="8549061"/>
            <a:ext cx="5264178" cy="146110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graphicFrame>
        <p:nvGraphicFramePr>
          <p:cNvPr id="248" name="Google Shape;248;p11"/>
          <p:cNvGraphicFramePr/>
          <p:nvPr/>
        </p:nvGraphicFramePr>
        <p:xfrm>
          <a:off x="1428750" y="2228850"/>
          <a:ext cx="15430500" cy="6655740"/>
        </p:xfrm>
        <a:graphic>
          <a:graphicData uri="http://schemas.openxmlformats.org/drawingml/2006/table">
            <a:tbl>
              <a:tblPr>
                <a:noFill/>
                <a:tableStyleId>{F382B5C7-5D10-4887-850B-751C8990B76C}</a:tableStyleId>
              </a:tblPr>
              <a:tblGrid>
                <a:gridCol w="5143500">
                  <a:extLst>
                    <a:ext uri="{9D8B030D-6E8A-4147-A177-3AD203B41FA5}">
                      <a16:colId xmlns:a16="http://schemas.microsoft.com/office/drawing/2014/main" val="20000"/>
                    </a:ext>
                  </a:extLst>
                </a:gridCol>
                <a:gridCol w="5143500">
                  <a:extLst>
                    <a:ext uri="{9D8B030D-6E8A-4147-A177-3AD203B41FA5}">
                      <a16:colId xmlns:a16="http://schemas.microsoft.com/office/drawing/2014/main" val="20001"/>
                    </a:ext>
                  </a:extLst>
                </a:gridCol>
                <a:gridCol w="5143500">
                  <a:extLst>
                    <a:ext uri="{9D8B030D-6E8A-4147-A177-3AD203B41FA5}">
                      <a16:colId xmlns:a16="http://schemas.microsoft.com/office/drawing/2014/main" val="20002"/>
                    </a:ext>
                  </a:extLst>
                </a:gridCol>
              </a:tblGrid>
              <a:tr h="2459200">
                <a:tc>
                  <a:txBody>
                    <a:bodyPr/>
                    <a:lstStyle/>
                    <a:p>
                      <a:pPr marL="0" marR="0" lvl="0" indent="0" algn="ctr" rtl="0">
                        <a:spcBef>
                          <a:spcPts val="0"/>
                        </a:spcBef>
                        <a:spcAft>
                          <a:spcPts val="0"/>
                        </a:spcAft>
                        <a:buClr>
                          <a:schemeClr val="dk1"/>
                        </a:buClr>
                        <a:buSzPts val="2700"/>
                        <a:buFont typeface="Calibri"/>
                        <a:buNone/>
                      </a:pPr>
                      <a:endParaRPr sz="2700" b="1" u="none" strike="noStrike" cap="none">
                        <a:solidFill>
                          <a:schemeClr val="accent6"/>
                        </a:solidFill>
                      </a:endParaRPr>
                    </a:p>
                  </a:txBody>
                  <a:tcPr marL="137150" marR="137150" marT="137150" marB="1371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Clr>
                          <a:schemeClr val="dk1"/>
                        </a:buClr>
                        <a:buSzPts val="2700"/>
                        <a:buFont typeface="Calibri"/>
                        <a:buNone/>
                      </a:pPr>
                      <a:endParaRPr sz="2700" b="1" u="none" strike="noStrike" cap="none">
                        <a:solidFill>
                          <a:schemeClr val="accent1"/>
                        </a:solidFill>
                      </a:endParaRPr>
                    </a:p>
                  </a:txBody>
                  <a:tcPr marL="137150" marR="137150" marT="137150" marB="1371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Clr>
                          <a:schemeClr val="accent2"/>
                        </a:buClr>
                        <a:buSzPts val="2700"/>
                        <a:buFont typeface="Calibri"/>
                        <a:buNone/>
                      </a:pPr>
                      <a:r>
                        <a:rPr lang="en-US" sz="2700" b="1" u="none" strike="noStrike" cap="none">
                          <a:solidFill>
                            <a:schemeClr val="accent2"/>
                          </a:solidFill>
                        </a:rPr>
                        <a:t>ICON</a:t>
                      </a:r>
                      <a:endParaRPr sz="2700" b="1" u="none" strike="noStrike" cap="none">
                        <a:solidFill>
                          <a:schemeClr val="accent2"/>
                        </a:solidFill>
                      </a:endParaRPr>
                    </a:p>
                  </a:txBody>
                  <a:tcPr marL="137150" marR="137150" marT="137150" marB="1371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1737325">
                <a:tc>
                  <a:txBody>
                    <a:bodyPr/>
                    <a:lstStyle/>
                    <a:p>
                      <a:pPr marL="0" marR="0" lvl="0" indent="0" algn="ctr" rtl="0">
                        <a:spcBef>
                          <a:spcPts val="0"/>
                        </a:spcBef>
                        <a:spcAft>
                          <a:spcPts val="0"/>
                        </a:spcAft>
                        <a:buClr>
                          <a:srgbClr val="68B575"/>
                        </a:buClr>
                        <a:buSzPts val="4800"/>
                        <a:buFont typeface="Barlow Medium"/>
                        <a:buNone/>
                      </a:pPr>
                      <a:r>
                        <a:rPr lang="en-US" sz="4800" b="0" i="0" u="none" strike="noStrike" cap="none">
                          <a:solidFill>
                            <a:srgbClr val="68B575"/>
                          </a:solidFill>
                          <a:latin typeface="Barlow Medium"/>
                          <a:ea typeface="Barlow Medium"/>
                          <a:cs typeface="Barlow Medium"/>
                          <a:sym typeface="Barlow Medium"/>
                        </a:rPr>
                        <a:t>Opportunity That’s Real </a:t>
                      </a:r>
                      <a:endParaRPr sz="4800" b="0" i="0" u="none" strike="noStrike" cap="none">
                        <a:solidFill>
                          <a:srgbClr val="68B575"/>
                        </a:solidFill>
                        <a:latin typeface="Barlow Medium"/>
                        <a:ea typeface="Barlow Medium"/>
                        <a:cs typeface="Barlow Medium"/>
                        <a:sym typeface="Barlow Medium"/>
                      </a:endParaRPr>
                    </a:p>
                  </a:txBody>
                  <a:tcPr marL="137150" marR="137150" marT="137150" marB="1371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Clr>
                          <a:schemeClr val="accent1"/>
                        </a:buClr>
                        <a:buSzPts val="4800"/>
                        <a:buFont typeface="Barlow Medium"/>
                        <a:buNone/>
                      </a:pPr>
                      <a:r>
                        <a:rPr lang="en-US" sz="4800" b="0" i="0" u="none" strike="noStrike" cap="none">
                          <a:solidFill>
                            <a:schemeClr val="accent1"/>
                          </a:solidFill>
                          <a:latin typeface="Barlow Medium"/>
                          <a:ea typeface="Barlow Medium"/>
                          <a:cs typeface="Barlow Medium"/>
                          <a:sym typeface="Barlow Medium"/>
                        </a:rPr>
                        <a:t>Security Amid Uncertainty</a:t>
                      </a:r>
                      <a:endParaRPr sz="4800" b="0" i="0" u="none" strike="noStrike" cap="none">
                        <a:solidFill>
                          <a:schemeClr val="accent1"/>
                        </a:solidFill>
                        <a:latin typeface="Barlow Medium"/>
                        <a:ea typeface="Barlow Medium"/>
                        <a:cs typeface="Barlow Medium"/>
                        <a:sym typeface="Barlow Medium"/>
                      </a:endParaRPr>
                    </a:p>
                  </a:txBody>
                  <a:tcPr marL="137150" marR="137150" marT="137150" marB="1371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Clr>
                          <a:srgbClr val="E68E19"/>
                        </a:buClr>
                        <a:buSzPts val="4800"/>
                        <a:buFont typeface="Barlow Medium"/>
                        <a:buNone/>
                      </a:pPr>
                      <a:r>
                        <a:rPr lang="en-US" sz="4800" b="0" i="0" u="none" strike="noStrike" cap="none">
                          <a:solidFill>
                            <a:srgbClr val="E68E19"/>
                          </a:solidFill>
                          <a:latin typeface="Barlow Medium"/>
                          <a:ea typeface="Barlow Medium"/>
                          <a:cs typeface="Barlow Medium"/>
                          <a:sym typeface="Barlow Medium"/>
                        </a:rPr>
                        <a:t>Communities That Work </a:t>
                      </a:r>
                      <a:endParaRPr sz="4800" b="0" i="0" u="none" strike="noStrike" cap="none">
                        <a:solidFill>
                          <a:srgbClr val="E68E19"/>
                        </a:solidFill>
                        <a:latin typeface="Barlow Medium"/>
                        <a:ea typeface="Barlow Medium"/>
                        <a:cs typeface="Barlow Medium"/>
                        <a:sym typeface="Barlow Medium"/>
                      </a:endParaRPr>
                    </a:p>
                  </a:txBody>
                  <a:tcPr marL="137150" marR="137150" marT="137150" marB="1371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2459200">
                <a:tc>
                  <a:txBody>
                    <a:bodyPr/>
                    <a:lstStyle/>
                    <a:p>
                      <a:pPr marL="0" marR="0" lvl="0" indent="0" algn="ctr" rtl="0">
                        <a:spcBef>
                          <a:spcPts val="0"/>
                        </a:spcBef>
                        <a:spcAft>
                          <a:spcPts val="0"/>
                        </a:spcAft>
                        <a:buClr>
                          <a:schemeClr val="dk1"/>
                        </a:buClr>
                        <a:buSzPts val="3000"/>
                        <a:buFont typeface="Arial"/>
                        <a:buNone/>
                      </a:pPr>
                      <a:r>
                        <a:rPr lang="en-US" sz="3000" b="0" i="0" u="none" strike="noStrike" cap="none">
                          <a:solidFill>
                            <a:schemeClr val="dk1"/>
                          </a:solidFill>
                          <a:latin typeface="Arial"/>
                          <a:ea typeface="Arial"/>
                          <a:cs typeface="Arial"/>
                          <a:sym typeface="Arial"/>
                        </a:rPr>
                        <a:t>Removing barriers can </a:t>
                      </a:r>
                      <a:br>
                        <a:rPr lang="en-US" sz="3000" b="0" i="0" u="none" strike="noStrike" cap="none">
                          <a:solidFill>
                            <a:schemeClr val="dk1"/>
                          </a:solidFill>
                          <a:latin typeface="Arial"/>
                          <a:ea typeface="Arial"/>
                          <a:cs typeface="Arial"/>
                          <a:sym typeface="Arial"/>
                        </a:rPr>
                      </a:br>
                      <a:r>
                        <a:rPr lang="en-US" sz="3000" b="0" i="0" u="none" strike="noStrike" cap="none">
                          <a:solidFill>
                            <a:schemeClr val="dk1"/>
                          </a:solidFill>
                          <a:latin typeface="Arial"/>
                          <a:ea typeface="Arial"/>
                          <a:cs typeface="Arial"/>
                          <a:sym typeface="Arial"/>
                        </a:rPr>
                        <a:t>make opportunity real </a:t>
                      </a:r>
                      <a:endParaRPr/>
                    </a:p>
                    <a:p>
                      <a:pPr marL="0" marR="0" lvl="0" indent="0" algn="ctr" rtl="0">
                        <a:spcBef>
                          <a:spcPts val="0"/>
                        </a:spcBef>
                        <a:spcAft>
                          <a:spcPts val="0"/>
                        </a:spcAft>
                        <a:buClr>
                          <a:schemeClr val="dk1"/>
                        </a:buClr>
                        <a:buSzPts val="3000"/>
                        <a:buFont typeface="Arial"/>
                        <a:buNone/>
                      </a:pPr>
                      <a:r>
                        <a:rPr lang="en-US" sz="3000" b="0" i="0" u="none" strike="noStrike" cap="none">
                          <a:solidFill>
                            <a:schemeClr val="dk1"/>
                          </a:solidFill>
                          <a:latin typeface="Arial"/>
                          <a:ea typeface="Arial"/>
                          <a:cs typeface="Arial"/>
                          <a:sym typeface="Arial"/>
                        </a:rPr>
                        <a:t>for all students.</a:t>
                      </a:r>
                      <a:endParaRPr sz="3000" b="0" i="0" u="none" strike="noStrike" cap="none">
                        <a:solidFill>
                          <a:schemeClr val="dk1"/>
                        </a:solidFill>
                        <a:latin typeface="Arial"/>
                        <a:ea typeface="Arial"/>
                        <a:cs typeface="Arial"/>
                        <a:sym typeface="Arial"/>
                      </a:endParaRPr>
                    </a:p>
                  </a:txBody>
                  <a:tcPr marL="137150" marR="137150" marT="137150" marB="1371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Clr>
                          <a:schemeClr val="dk1"/>
                        </a:buClr>
                        <a:buSzPts val="1100"/>
                        <a:buFont typeface="Arial"/>
                        <a:buNone/>
                      </a:pPr>
                      <a:r>
                        <a:rPr lang="en-US" sz="3000" b="0" i="0" u="none" strike="noStrike" cap="none">
                          <a:solidFill>
                            <a:schemeClr val="dk1"/>
                          </a:solidFill>
                          <a:latin typeface="Arial"/>
                          <a:ea typeface="Arial"/>
                          <a:cs typeface="Arial"/>
                          <a:sym typeface="Arial"/>
                        </a:rPr>
                        <a:t>Going to college helps people build confident futures in an </a:t>
                      </a:r>
                      <a:br>
                        <a:rPr lang="en-US" sz="3000" b="0" i="0" u="none" strike="noStrike" cap="none">
                          <a:solidFill>
                            <a:schemeClr val="dk1"/>
                          </a:solidFill>
                          <a:latin typeface="Arial"/>
                          <a:ea typeface="Arial"/>
                          <a:cs typeface="Arial"/>
                          <a:sym typeface="Arial"/>
                        </a:rPr>
                      </a:br>
                      <a:r>
                        <a:rPr lang="en-US" sz="3000" b="0" i="0" u="none" strike="noStrike" cap="none">
                          <a:solidFill>
                            <a:schemeClr val="dk1"/>
                          </a:solidFill>
                          <a:latin typeface="Arial"/>
                          <a:ea typeface="Arial"/>
                          <a:cs typeface="Arial"/>
                          <a:sym typeface="Arial"/>
                        </a:rPr>
                        <a:t>unpredictable world.</a:t>
                      </a:r>
                      <a:endParaRPr sz="3000" b="0" i="0" u="none" strike="noStrike" cap="none">
                        <a:solidFill>
                          <a:schemeClr val="dk1"/>
                        </a:solidFill>
                        <a:latin typeface="Arial"/>
                        <a:ea typeface="Arial"/>
                        <a:cs typeface="Arial"/>
                        <a:sym typeface="Arial"/>
                      </a:endParaRPr>
                    </a:p>
                  </a:txBody>
                  <a:tcPr marL="137150" marR="137150" marT="137150" marB="1371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Clr>
                          <a:schemeClr val="dk1"/>
                        </a:buClr>
                        <a:buSzPts val="1100"/>
                        <a:buFont typeface="Arial"/>
                        <a:buNone/>
                      </a:pPr>
                      <a:r>
                        <a:rPr lang="en-US" sz="3000" b="0" i="0" u="none" strike="noStrike" cap="none">
                          <a:solidFill>
                            <a:schemeClr val="dk1"/>
                          </a:solidFill>
                          <a:latin typeface="Arial"/>
                          <a:ea typeface="Arial"/>
                          <a:cs typeface="Arial"/>
                          <a:sym typeface="Arial"/>
                        </a:rPr>
                        <a:t>More people finishing college contributes to communities that </a:t>
                      </a:r>
                      <a:endParaRPr/>
                    </a:p>
                    <a:p>
                      <a:pPr marL="0" marR="0" lvl="0" indent="0" algn="ctr" rtl="0">
                        <a:spcBef>
                          <a:spcPts val="0"/>
                        </a:spcBef>
                        <a:spcAft>
                          <a:spcPts val="0"/>
                        </a:spcAft>
                        <a:buClr>
                          <a:schemeClr val="dk1"/>
                        </a:buClr>
                        <a:buSzPts val="1100"/>
                        <a:buFont typeface="Arial"/>
                        <a:buNone/>
                      </a:pPr>
                      <a:r>
                        <a:rPr lang="en-US" sz="3000" b="0" i="0" u="none" strike="noStrike" cap="none">
                          <a:solidFill>
                            <a:schemeClr val="dk1"/>
                          </a:solidFill>
                          <a:latin typeface="Arial"/>
                          <a:ea typeface="Arial"/>
                          <a:cs typeface="Arial"/>
                          <a:sym typeface="Arial"/>
                        </a:rPr>
                        <a:t>work for everyone.</a:t>
                      </a:r>
                      <a:endParaRPr sz="3000" b="0" i="0" u="none" strike="noStrike" cap="none">
                        <a:solidFill>
                          <a:schemeClr val="dk1"/>
                        </a:solidFill>
                        <a:latin typeface="Arial"/>
                        <a:ea typeface="Arial"/>
                        <a:cs typeface="Arial"/>
                        <a:sym typeface="Arial"/>
                      </a:endParaRPr>
                    </a:p>
                  </a:txBody>
                  <a:tcPr marL="137150" marR="137150" marT="137150" marB="1371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49" name="Google Shape;249;p11"/>
          <p:cNvSpPr/>
          <p:nvPr/>
        </p:nvSpPr>
        <p:spPr>
          <a:xfrm>
            <a:off x="1496291" y="1953488"/>
            <a:ext cx="4904510" cy="6899565"/>
          </a:xfrm>
          <a:prstGeom prst="roundRect">
            <a:avLst>
              <a:gd name="adj" fmla="val 16667"/>
            </a:avLst>
          </a:prstGeom>
          <a:noFill/>
          <a:ln w="127000" cap="flat" cmpd="sng">
            <a:solidFill>
              <a:srgbClr val="68B57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250" name="Google Shape;250;p11"/>
          <p:cNvSpPr/>
          <p:nvPr/>
        </p:nvSpPr>
        <p:spPr>
          <a:xfrm>
            <a:off x="6650183" y="1974273"/>
            <a:ext cx="4904510" cy="6899565"/>
          </a:xfrm>
          <a:prstGeom prst="roundRect">
            <a:avLst>
              <a:gd name="adj" fmla="val 16667"/>
            </a:avLst>
          </a:prstGeom>
          <a:noFill/>
          <a:ln w="127000" cap="flat" cmpd="sng">
            <a:solidFill>
              <a:srgbClr val="489C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grpSp>
        <p:nvGrpSpPr>
          <p:cNvPr id="251" name="Google Shape;251;p11"/>
          <p:cNvGrpSpPr/>
          <p:nvPr/>
        </p:nvGrpSpPr>
        <p:grpSpPr>
          <a:xfrm>
            <a:off x="12915900" y="2265216"/>
            <a:ext cx="2743200" cy="2400300"/>
            <a:chOff x="8610600" y="1510144"/>
            <a:chExt cx="1828800" cy="1600200"/>
          </a:xfrm>
        </p:grpSpPr>
        <p:sp>
          <p:nvSpPr>
            <p:cNvPr id="252" name="Google Shape;252;p11"/>
            <p:cNvSpPr/>
            <p:nvPr/>
          </p:nvSpPr>
          <p:spPr>
            <a:xfrm>
              <a:off x="8742219" y="1510144"/>
              <a:ext cx="1600200" cy="1600200"/>
            </a:xfrm>
            <a:prstGeom prst="ellipse">
              <a:avLst/>
            </a:prstGeom>
            <a:solidFill>
              <a:srgbClr val="E58E1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rgbClr val="E58E1A"/>
                </a:solidFill>
                <a:latin typeface="Calibri"/>
                <a:ea typeface="Calibri"/>
                <a:cs typeface="Calibri"/>
                <a:sym typeface="Calibri"/>
              </a:endParaRPr>
            </a:p>
          </p:txBody>
        </p:sp>
        <p:pic>
          <p:nvPicPr>
            <p:cNvPr id="253" name="Google Shape;253;p11"/>
            <p:cNvPicPr preferRelativeResize="0"/>
            <p:nvPr/>
          </p:nvPicPr>
          <p:blipFill rotWithShape="1">
            <a:blip r:embed="rId3">
              <a:alphaModFix/>
            </a:blip>
            <a:srcRect/>
            <a:stretch/>
          </p:blipFill>
          <p:spPr>
            <a:xfrm>
              <a:off x="8610600" y="1690255"/>
              <a:ext cx="1828800" cy="1233054"/>
            </a:xfrm>
            <a:prstGeom prst="rect">
              <a:avLst/>
            </a:prstGeom>
            <a:noFill/>
            <a:ln>
              <a:noFill/>
            </a:ln>
          </p:spPr>
        </p:pic>
      </p:grpSp>
      <p:sp>
        <p:nvSpPr>
          <p:cNvPr id="254" name="Google Shape;254;p11"/>
          <p:cNvSpPr/>
          <p:nvPr/>
        </p:nvSpPr>
        <p:spPr>
          <a:xfrm>
            <a:off x="11824855" y="1974272"/>
            <a:ext cx="4904510" cy="6899565"/>
          </a:xfrm>
          <a:prstGeom prst="roundRect">
            <a:avLst>
              <a:gd name="adj" fmla="val 16667"/>
            </a:avLst>
          </a:prstGeom>
          <a:noFill/>
          <a:ln w="127000" cap="flat" cmpd="sng">
            <a:solidFill>
              <a:srgbClr val="E58E1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pic>
        <p:nvPicPr>
          <p:cNvPr id="255" name="Google Shape;255;p11"/>
          <p:cNvPicPr preferRelativeResize="0"/>
          <p:nvPr/>
        </p:nvPicPr>
        <p:blipFill rotWithShape="1">
          <a:blip r:embed="rId4">
            <a:alphaModFix/>
          </a:blip>
          <a:srcRect/>
          <a:stretch/>
        </p:blipFill>
        <p:spPr>
          <a:xfrm>
            <a:off x="2571751" y="2265216"/>
            <a:ext cx="2681417" cy="2400300"/>
          </a:xfrm>
          <a:prstGeom prst="rect">
            <a:avLst/>
          </a:prstGeom>
          <a:noFill/>
          <a:ln>
            <a:noFill/>
          </a:ln>
        </p:spPr>
      </p:pic>
      <p:pic>
        <p:nvPicPr>
          <p:cNvPr id="256" name="Google Shape;256;p11"/>
          <p:cNvPicPr preferRelativeResize="0"/>
          <p:nvPr/>
        </p:nvPicPr>
        <p:blipFill rotWithShape="1">
          <a:blip r:embed="rId5">
            <a:alphaModFix/>
          </a:blip>
          <a:srcRect/>
          <a:stretch/>
        </p:blipFill>
        <p:spPr>
          <a:xfrm>
            <a:off x="7726253" y="2143019"/>
            <a:ext cx="2882867" cy="2618787"/>
          </a:xfrm>
          <a:prstGeom prst="rect">
            <a:avLst/>
          </a:prstGeom>
          <a:noFill/>
          <a:ln>
            <a:noFill/>
          </a:ln>
        </p:spPr>
      </p:pic>
      <p:sp>
        <p:nvSpPr>
          <p:cNvPr id="257" name="Google Shape;257;p11"/>
          <p:cNvSpPr/>
          <p:nvPr/>
        </p:nvSpPr>
        <p:spPr>
          <a:xfrm>
            <a:off x="-3544" y="-20578"/>
            <a:ext cx="1908544" cy="774021"/>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58" name="Google Shape;258;p11" descr="A logo with text on it&#10;&#10;AI-generated content may be incorrect."/>
          <p:cNvPicPr preferRelativeResize="0"/>
          <p:nvPr/>
        </p:nvPicPr>
        <p:blipFill rotWithShape="1">
          <a:blip r:embed="rId7">
            <a:alphaModFix/>
          </a:blip>
          <a:srcRect/>
          <a:stretch/>
        </p:blipFill>
        <p:spPr>
          <a:xfrm>
            <a:off x="15163800" y="9348951"/>
            <a:ext cx="2856083" cy="79272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12"/>
          <p:cNvSpPr/>
          <p:nvPr/>
        </p:nvSpPr>
        <p:spPr>
          <a:xfrm>
            <a:off x="-3544" y="-20578"/>
            <a:ext cx="1908544" cy="774021"/>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64" name="Google Shape;264;p12" descr="A logo with text on it&#10;&#10;AI-generated content may be incorrect."/>
          <p:cNvPicPr preferRelativeResize="0"/>
          <p:nvPr/>
        </p:nvPicPr>
        <p:blipFill rotWithShape="1">
          <a:blip r:embed="rId4">
            <a:alphaModFix/>
          </a:blip>
          <a:srcRect/>
          <a:stretch/>
        </p:blipFill>
        <p:spPr>
          <a:xfrm>
            <a:off x="15163800" y="9348951"/>
            <a:ext cx="2856083" cy="792724"/>
          </a:xfrm>
          <a:prstGeom prst="rect">
            <a:avLst/>
          </a:prstGeom>
          <a:noFill/>
          <a:ln>
            <a:noFill/>
          </a:ln>
        </p:spPr>
      </p:pic>
      <p:sp>
        <p:nvSpPr>
          <p:cNvPr id="265" name="Google Shape;265;p12"/>
          <p:cNvSpPr txBox="1"/>
          <p:nvPr/>
        </p:nvSpPr>
        <p:spPr>
          <a:xfrm>
            <a:off x="548491" y="646953"/>
            <a:ext cx="17191019" cy="1988550"/>
          </a:xfrm>
          <a:prstGeom prst="rect">
            <a:avLst/>
          </a:prstGeom>
          <a:noFill/>
          <a:ln>
            <a:noFill/>
          </a:ln>
        </p:spPr>
        <p:txBody>
          <a:bodyPr spcFirstLastPara="1" wrap="square" lIns="137125" tIns="68550" rIns="137125" bIns="68550" anchor="ctr" anchorCtr="0">
            <a:normAutofit/>
          </a:bodyPr>
          <a:lstStyle/>
          <a:p>
            <a:pPr marL="0" marR="0" lvl="0" indent="0" algn="l" rtl="0">
              <a:lnSpc>
                <a:spcPct val="90000"/>
              </a:lnSpc>
              <a:spcBef>
                <a:spcPts val="0"/>
              </a:spcBef>
              <a:spcAft>
                <a:spcPts val="0"/>
              </a:spcAft>
              <a:buClr>
                <a:schemeClr val="dk1"/>
              </a:buClr>
              <a:buSzPts val="1800"/>
              <a:buFont typeface="Barlow"/>
              <a:buNone/>
            </a:pPr>
            <a:r>
              <a:rPr lang="en-US" sz="6000" b="0" i="0" u="none" strike="noStrike" cap="none">
                <a:solidFill>
                  <a:schemeClr val="dk1"/>
                </a:solidFill>
                <a:latin typeface="Barlow Medium"/>
                <a:ea typeface="Barlow Medium"/>
                <a:cs typeface="Barlow Medium"/>
                <a:sym typeface="Barlow Medium"/>
              </a:rPr>
              <a:t>Creating Audience-first Stories of Value </a:t>
            </a:r>
            <a:endParaRPr/>
          </a:p>
        </p:txBody>
      </p:sp>
      <p:pic>
        <p:nvPicPr>
          <p:cNvPr id="266" name="Google Shape;266;p12"/>
          <p:cNvPicPr preferRelativeResize="0"/>
          <p:nvPr/>
        </p:nvPicPr>
        <p:blipFill rotWithShape="1">
          <a:blip r:embed="rId5">
            <a:alphaModFix/>
          </a:blip>
          <a:srcRect/>
          <a:stretch/>
        </p:blipFill>
        <p:spPr>
          <a:xfrm>
            <a:off x="50916" y="2266102"/>
            <a:ext cx="17781706" cy="4554205"/>
          </a:xfrm>
          <a:prstGeom prst="rect">
            <a:avLst/>
          </a:prstGeom>
          <a:noFill/>
          <a:ln>
            <a:noFill/>
          </a:ln>
        </p:spPr>
      </p:pic>
      <p:sp>
        <p:nvSpPr>
          <p:cNvPr id="267" name="Google Shape;267;p12"/>
          <p:cNvSpPr txBox="1">
            <a:spLocks noGrp="1"/>
          </p:cNvSpPr>
          <p:nvPr>
            <p:ph type="body" idx="1"/>
          </p:nvPr>
        </p:nvSpPr>
        <p:spPr>
          <a:xfrm>
            <a:off x="457200" y="6820307"/>
            <a:ext cx="3413909" cy="9543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801"/>
              <a:buFont typeface="Arial"/>
              <a:buNone/>
            </a:pPr>
            <a:r>
              <a:rPr lang="en-US" sz="2801" b="1" i="0" u="none" strike="noStrike" cap="none">
                <a:solidFill>
                  <a:schemeClr val="dk1"/>
                </a:solidFill>
                <a:latin typeface="Arial"/>
                <a:ea typeface="Arial"/>
                <a:cs typeface="Arial"/>
                <a:sym typeface="Arial"/>
              </a:rPr>
              <a:t>YOUR </a:t>
            </a:r>
            <a:br>
              <a:rPr lang="en-US" sz="2801" b="1" i="0" u="none" strike="noStrike" cap="none">
                <a:solidFill>
                  <a:schemeClr val="dk1"/>
                </a:solidFill>
                <a:latin typeface="Arial"/>
                <a:ea typeface="Arial"/>
                <a:cs typeface="Arial"/>
                <a:sym typeface="Arial"/>
              </a:rPr>
            </a:br>
            <a:r>
              <a:rPr lang="en-US" sz="2801" b="1" i="0" u="none" strike="noStrike" cap="none">
                <a:solidFill>
                  <a:schemeClr val="dk1"/>
                </a:solidFill>
                <a:latin typeface="Arial"/>
                <a:ea typeface="Arial"/>
                <a:cs typeface="Arial"/>
                <a:sym typeface="Arial"/>
              </a:rPr>
              <a:t>AUDIENCE</a:t>
            </a:r>
            <a:endParaRPr/>
          </a:p>
        </p:txBody>
      </p:sp>
      <p:sp>
        <p:nvSpPr>
          <p:cNvPr id="268" name="Google Shape;268;p12"/>
          <p:cNvSpPr txBox="1"/>
          <p:nvPr/>
        </p:nvSpPr>
        <p:spPr>
          <a:xfrm>
            <a:off x="3886200" y="6809916"/>
            <a:ext cx="3413909" cy="9543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801"/>
              <a:buFont typeface="Arial"/>
              <a:buNone/>
            </a:pPr>
            <a:r>
              <a:rPr lang="en-US" sz="2801" b="1">
                <a:solidFill>
                  <a:schemeClr val="dk1"/>
                </a:solidFill>
                <a:latin typeface="Arial"/>
                <a:ea typeface="Arial"/>
                <a:cs typeface="Arial"/>
                <a:sym typeface="Arial"/>
              </a:rPr>
              <a:t>SHARED ASPIRATIONS</a:t>
            </a:r>
            <a:endParaRPr/>
          </a:p>
        </p:txBody>
      </p:sp>
      <p:sp>
        <p:nvSpPr>
          <p:cNvPr id="269" name="Google Shape;269;p12"/>
          <p:cNvSpPr txBox="1"/>
          <p:nvPr/>
        </p:nvSpPr>
        <p:spPr>
          <a:xfrm>
            <a:off x="7406491" y="6809914"/>
            <a:ext cx="3413909" cy="9543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801"/>
              <a:buFont typeface="Arial"/>
              <a:buNone/>
            </a:pPr>
            <a:r>
              <a:rPr lang="en-US" sz="2801" b="1">
                <a:solidFill>
                  <a:schemeClr val="dk1"/>
                </a:solidFill>
                <a:latin typeface="Arial"/>
                <a:ea typeface="Arial"/>
                <a:cs typeface="Arial"/>
                <a:sym typeface="Arial"/>
              </a:rPr>
              <a:t>BARRIERS </a:t>
            </a:r>
            <a:br>
              <a:rPr lang="en-US" sz="2801" b="1">
                <a:solidFill>
                  <a:schemeClr val="dk1"/>
                </a:solidFill>
                <a:latin typeface="Arial"/>
                <a:ea typeface="Arial"/>
                <a:cs typeface="Arial"/>
                <a:sym typeface="Arial"/>
              </a:rPr>
            </a:br>
            <a:r>
              <a:rPr lang="en-US" sz="2801" b="1">
                <a:solidFill>
                  <a:schemeClr val="dk1"/>
                </a:solidFill>
                <a:latin typeface="Arial"/>
                <a:ea typeface="Arial"/>
                <a:cs typeface="Arial"/>
                <a:sym typeface="Arial"/>
              </a:rPr>
              <a:t>OR NEEDS</a:t>
            </a:r>
            <a:endParaRPr/>
          </a:p>
        </p:txBody>
      </p:sp>
      <p:sp>
        <p:nvSpPr>
          <p:cNvPr id="270" name="Google Shape;270;p12"/>
          <p:cNvSpPr txBox="1"/>
          <p:nvPr/>
        </p:nvSpPr>
        <p:spPr>
          <a:xfrm>
            <a:off x="10820400" y="6809915"/>
            <a:ext cx="3413909" cy="9543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801"/>
              <a:buFont typeface="Arial"/>
              <a:buNone/>
            </a:pPr>
            <a:r>
              <a:rPr lang="en-US" sz="2801" b="1">
                <a:solidFill>
                  <a:schemeClr val="dk1"/>
                </a:solidFill>
                <a:latin typeface="Arial"/>
                <a:ea typeface="Arial"/>
                <a:cs typeface="Arial"/>
                <a:sym typeface="Arial"/>
              </a:rPr>
              <a:t>CREDENTIALS </a:t>
            </a:r>
            <a:br>
              <a:rPr lang="en-US" sz="2801" b="1">
                <a:solidFill>
                  <a:schemeClr val="dk1"/>
                </a:solidFill>
                <a:latin typeface="Arial"/>
                <a:ea typeface="Arial"/>
                <a:cs typeface="Arial"/>
                <a:sym typeface="Arial"/>
              </a:rPr>
            </a:br>
            <a:r>
              <a:rPr lang="en-US" sz="2801" b="1">
                <a:solidFill>
                  <a:schemeClr val="dk1"/>
                </a:solidFill>
                <a:latin typeface="Arial"/>
                <a:ea typeface="Arial"/>
                <a:cs typeface="Arial"/>
                <a:sym typeface="Arial"/>
              </a:rPr>
              <a:t>OF VALUE</a:t>
            </a:r>
            <a:endParaRPr/>
          </a:p>
        </p:txBody>
      </p:sp>
      <p:sp>
        <p:nvSpPr>
          <p:cNvPr id="271" name="Google Shape;271;p12"/>
          <p:cNvSpPr txBox="1"/>
          <p:nvPr/>
        </p:nvSpPr>
        <p:spPr>
          <a:xfrm>
            <a:off x="14325600" y="6809914"/>
            <a:ext cx="3413909" cy="9543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801"/>
              <a:buFont typeface="Arial"/>
              <a:buNone/>
            </a:pPr>
            <a:r>
              <a:rPr lang="en-US" sz="2801" b="1">
                <a:solidFill>
                  <a:schemeClr val="dk1"/>
                </a:solidFill>
                <a:latin typeface="Arial"/>
                <a:ea typeface="Arial"/>
                <a:cs typeface="Arial"/>
                <a:sym typeface="Arial"/>
              </a:rPr>
              <a:t>WAYS WE CAN ALL CONTRIBUTE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13"/>
          <p:cNvSpPr/>
          <p:nvPr/>
        </p:nvSpPr>
        <p:spPr>
          <a:xfrm>
            <a:off x="-3544" y="-20578"/>
            <a:ext cx="1908544" cy="774021"/>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77" name="Google Shape;277;p13" descr="A logo with text on it&#10;&#10;AI-generated content may be incorrect."/>
          <p:cNvPicPr preferRelativeResize="0"/>
          <p:nvPr/>
        </p:nvPicPr>
        <p:blipFill rotWithShape="1">
          <a:blip r:embed="rId4">
            <a:alphaModFix/>
          </a:blip>
          <a:srcRect/>
          <a:stretch/>
        </p:blipFill>
        <p:spPr>
          <a:xfrm>
            <a:off x="15163800" y="9348951"/>
            <a:ext cx="2856083" cy="792724"/>
          </a:xfrm>
          <a:prstGeom prst="rect">
            <a:avLst/>
          </a:prstGeom>
          <a:noFill/>
          <a:ln>
            <a:noFill/>
          </a:ln>
        </p:spPr>
      </p:pic>
      <p:sp>
        <p:nvSpPr>
          <p:cNvPr id="278" name="Google Shape;278;p13"/>
          <p:cNvSpPr txBox="1"/>
          <p:nvPr/>
        </p:nvSpPr>
        <p:spPr>
          <a:xfrm>
            <a:off x="548491" y="646953"/>
            <a:ext cx="17191019" cy="1988550"/>
          </a:xfrm>
          <a:prstGeom prst="rect">
            <a:avLst/>
          </a:prstGeom>
          <a:noFill/>
          <a:ln>
            <a:noFill/>
          </a:ln>
        </p:spPr>
        <p:txBody>
          <a:bodyPr spcFirstLastPara="1" wrap="square" lIns="137125" tIns="68550" rIns="137125" bIns="68550" anchor="ctr" anchorCtr="0">
            <a:normAutofit/>
          </a:bodyPr>
          <a:lstStyle/>
          <a:p>
            <a:pPr marL="0" marR="0" lvl="0" indent="0" algn="l" rtl="0">
              <a:lnSpc>
                <a:spcPct val="90000"/>
              </a:lnSpc>
              <a:spcBef>
                <a:spcPts val="0"/>
              </a:spcBef>
              <a:spcAft>
                <a:spcPts val="0"/>
              </a:spcAft>
              <a:buClr>
                <a:schemeClr val="dk1"/>
              </a:buClr>
              <a:buSzPts val="1800"/>
              <a:buFont typeface="Barlow"/>
              <a:buNone/>
            </a:pPr>
            <a:r>
              <a:rPr lang="en-US" sz="6000" b="0" i="0" u="none" strike="noStrike" cap="none">
                <a:solidFill>
                  <a:schemeClr val="dk1"/>
                </a:solidFill>
                <a:latin typeface="Barlow Medium"/>
                <a:ea typeface="Barlow Medium"/>
                <a:cs typeface="Barlow Medium"/>
                <a:sym typeface="Barlow Medium"/>
              </a:rPr>
              <a:t>Creating Audience-first Stories of Value </a:t>
            </a:r>
            <a:endParaRPr/>
          </a:p>
        </p:txBody>
      </p:sp>
      <p:pic>
        <p:nvPicPr>
          <p:cNvPr id="279" name="Google Shape;279;p13"/>
          <p:cNvPicPr preferRelativeResize="0"/>
          <p:nvPr/>
        </p:nvPicPr>
        <p:blipFill rotWithShape="1">
          <a:blip r:embed="rId5">
            <a:alphaModFix/>
          </a:blip>
          <a:srcRect/>
          <a:stretch/>
        </p:blipFill>
        <p:spPr>
          <a:xfrm>
            <a:off x="50916" y="2266102"/>
            <a:ext cx="17781706" cy="4554205"/>
          </a:xfrm>
          <a:prstGeom prst="rect">
            <a:avLst/>
          </a:prstGeom>
          <a:noFill/>
          <a:ln>
            <a:noFill/>
          </a:ln>
        </p:spPr>
      </p:pic>
      <p:sp>
        <p:nvSpPr>
          <p:cNvPr id="280" name="Google Shape;280;p13"/>
          <p:cNvSpPr txBox="1">
            <a:spLocks noGrp="1"/>
          </p:cNvSpPr>
          <p:nvPr>
            <p:ph type="body" idx="1"/>
          </p:nvPr>
        </p:nvSpPr>
        <p:spPr>
          <a:xfrm>
            <a:off x="457200" y="6820307"/>
            <a:ext cx="3413909" cy="9543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801"/>
              <a:buFont typeface="Arial"/>
              <a:buNone/>
            </a:pPr>
            <a:r>
              <a:rPr lang="en-US" sz="2801" b="1" i="0" u="none" strike="noStrike" cap="none">
                <a:solidFill>
                  <a:schemeClr val="dk1"/>
                </a:solidFill>
                <a:latin typeface="Arial"/>
                <a:ea typeface="Arial"/>
                <a:cs typeface="Arial"/>
                <a:sym typeface="Arial"/>
              </a:rPr>
              <a:t>State policymakers</a:t>
            </a:r>
            <a:endParaRPr/>
          </a:p>
        </p:txBody>
      </p:sp>
      <p:sp>
        <p:nvSpPr>
          <p:cNvPr id="281" name="Google Shape;281;p13"/>
          <p:cNvSpPr txBox="1"/>
          <p:nvPr/>
        </p:nvSpPr>
        <p:spPr>
          <a:xfrm>
            <a:off x="3886200" y="6809916"/>
            <a:ext cx="3413909" cy="9543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801"/>
              <a:buFont typeface="Arial"/>
              <a:buNone/>
            </a:pPr>
            <a:r>
              <a:rPr lang="en-US" sz="2801" b="1">
                <a:solidFill>
                  <a:schemeClr val="dk1"/>
                </a:solidFill>
                <a:latin typeface="Arial"/>
                <a:ea typeface="Arial"/>
                <a:cs typeface="Arial"/>
                <a:sym typeface="Arial"/>
              </a:rPr>
              <a:t>Want communities to work well</a:t>
            </a:r>
            <a:endParaRPr/>
          </a:p>
        </p:txBody>
      </p:sp>
      <p:sp>
        <p:nvSpPr>
          <p:cNvPr id="282" name="Google Shape;282;p13"/>
          <p:cNvSpPr txBox="1"/>
          <p:nvPr/>
        </p:nvSpPr>
        <p:spPr>
          <a:xfrm>
            <a:off x="7406491" y="6809914"/>
            <a:ext cx="3413909" cy="9543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801"/>
              <a:buFont typeface="Arial"/>
              <a:buNone/>
            </a:pPr>
            <a:r>
              <a:rPr lang="en-US" sz="2801" b="1">
                <a:solidFill>
                  <a:schemeClr val="dk1"/>
                </a:solidFill>
                <a:latin typeface="Arial"/>
                <a:ea typeface="Arial"/>
                <a:cs typeface="Arial"/>
                <a:sym typeface="Arial"/>
              </a:rPr>
              <a:t>Constituents </a:t>
            </a:r>
            <a:br>
              <a:rPr lang="en-US" sz="2801" b="1">
                <a:solidFill>
                  <a:schemeClr val="dk1"/>
                </a:solidFill>
                <a:latin typeface="Arial"/>
                <a:ea typeface="Arial"/>
                <a:cs typeface="Arial"/>
                <a:sym typeface="Arial"/>
              </a:rPr>
            </a:br>
            <a:r>
              <a:rPr lang="en-US" sz="2801" b="1">
                <a:solidFill>
                  <a:schemeClr val="dk1"/>
                </a:solidFill>
                <a:latin typeface="Arial"/>
                <a:ea typeface="Arial"/>
                <a:cs typeface="Arial"/>
                <a:sym typeface="Arial"/>
              </a:rPr>
              <a:t>aren’t stable</a:t>
            </a:r>
            <a:endParaRPr/>
          </a:p>
        </p:txBody>
      </p:sp>
      <p:sp>
        <p:nvSpPr>
          <p:cNvPr id="283" name="Google Shape;283;p13"/>
          <p:cNvSpPr txBox="1"/>
          <p:nvPr/>
        </p:nvSpPr>
        <p:spPr>
          <a:xfrm>
            <a:off x="10820400" y="6809915"/>
            <a:ext cx="3413909" cy="18163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801"/>
              <a:buFont typeface="Arial"/>
              <a:buNone/>
            </a:pPr>
            <a:r>
              <a:rPr lang="en-US" sz="2801" b="1">
                <a:solidFill>
                  <a:schemeClr val="dk1"/>
                </a:solidFill>
                <a:latin typeface="Arial"/>
                <a:ea typeface="Arial"/>
                <a:cs typeface="Arial"/>
                <a:sym typeface="Arial"/>
              </a:rPr>
              <a:t>Credentials of value give people security amid uncertainty</a:t>
            </a:r>
            <a:endParaRPr/>
          </a:p>
        </p:txBody>
      </p:sp>
      <p:sp>
        <p:nvSpPr>
          <p:cNvPr id="284" name="Google Shape;284;p13"/>
          <p:cNvSpPr txBox="1"/>
          <p:nvPr/>
        </p:nvSpPr>
        <p:spPr>
          <a:xfrm>
            <a:off x="14249400" y="6809914"/>
            <a:ext cx="3413909" cy="18163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801"/>
              <a:buFont typeface="Arial"/>
              <a:buNone/>
            </a:pPr>
            <a:r>
              <a:rPr lang="en-US" sz="2801" b="1">
                <a:solidFill>
                  <a:schemeClr val="dk1"/>
                </a:solidFill>
                <a:latin typeface="Arial"/>
                <a:ea typeface="Arial"/>
                <a:cs typeface="Arial"/>
                <a:sym typeface="Arial"/>
              </a:rPr>
              <a:t>Institutions, policymakers, and the public all play a role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14"/>
          <p:cNvSpPr/>
          <p:nvPr/>
        </p:nvSpPr>
        <p:spPr>
          <a:xfrm>
            <a:off x="-3544" y="-20578"/>
            <a:ext cx="1908544" cy="774021"/>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90" name="Google Shape;290;p14" descr="A logo with text on it&#10;&#10;AI-generated content may be incorrect."/>
          <p:cNvPicPr preferRelativeResize="0"/>
          <p:nvPr/>
        </p:nvPicPr>
        <p:blipFill rotWithShape="1">
          <a:blip r:embed="rId4">
            <a:alphaModFix/>
          </a:blip>
          <a:srcRect/>
          <a:stretch/>
        </p:blipFill>
        <p:spPr>
          <a:xfrm>
            <a:off x="15163800" y="9348951"/>
            <a:ext cx="2856083" cy="792724"/>
          </a:xfrm>
          <a:prstGeom prst="rect">
            <a:avLst/>
          </a:prstGeom>
          <a:noFill/>
          <a:ln>
            <a:noFill/>
          </a:ln>
        </p:spPr>
      </p:pic>
      <p:sp>
        <p:nvSpPr>
          <p:cNvPr id="291" name="Google Shape;291;p14"/>
          <p:cNvSpPr txBox="1"/>
          <p:nvPr/>
        </p:nvSpPr>
        <p:spPr>
          <a:xfrm>
            <a:off x="548491" y="646953"/>
            <a:ext cx="17191019" cy="1988550"/>
          </a:xfrm>
          <a:prstGeom prst="rect">
            <a:avLst/>
          </a:prstGeom>
          <a:noFill/>
          <a:ln>
            <a:noFill/>
          </a:ln>
        </p:spPr>
        <p:txBody>
          <a:bodyPr spcFirstLastPara="1" wrap="square" lIns="137125" tIns="68550" rIns="137125" bIns="68550" anchor="ctr" anchorCtr="0">
            <a:normAutofit/>
          </a:bodyPr>
          <a:lstStyle/>
          <a:p>
            <a:pPr marL="0" marR="0" lvl="0" indent="0" algn="l" rtl="0">
              <a:lnSpc>
                <a:spcPct val="90000"/>
              </a:lnSpc>
              <a:spcBef>
                <a:spcPts val="0"/>
              </a:spcBef>
              <a:spcAft>
                <a:spcPts val="0"/>
              </a:spcAft>
              <a:buClr>
                <a:schemeClr val="dk1"/>
              </a:buClr>
              <a:buSzPts val="1800"/>
              <a:buFont typeface="Barlow"/>
              <a:buNone/>
            </a:pPr>
            <a:r>
              <a:rPr lang="en-US" sz="6000" b="0" i="0" u="none" strike="noStrike" cap="none">
                <a:solidFill>
                  <a:schemeClr val="dk1"/>
                </a:solidFill>
                <a:latin typeface="Barlow Medium"/>
                <a:ea typeface="Barlow Medium"/>
                <a:cs typeface="Barlow Medium"/>
                <a:sym typeface="Barlow Medium"/>
              </a:rPr>
              <a:t>Creating Audience-first Stories of Value </a:t>
            </a:r>
            <a:endParaRPr/>
          </a:p>
        </p:txBody>
      </p:sp>
      <p:pic>
        <p:nvPicPr>
          <p:cNvPr id="292" name="Google Shape;292;p14"/>
          <p:cNvPicPr preferRelativeResize="0"/>
          <p:nvPr/>
        </p:nvPicPr>
        <p:blipFill rotWithShape="1">
          <a:blip r:embed="rId5">
            <a:alphaModFix/>
          </a:blip>
          <a:srcRect/>
          <a:stretch/>
        </p:blipFill>
        <p:spPr>
          <a:xfrm>
            <a:off x="50916" y="2266102"/>
            <a:ext cx="17781706" cy="4554205"/>
          </a:xfrm>
          <a:prstGeom prst="rect">
            <a:avLst/>
          </a:prstGeom>
          <a:noFill/>
          <a:ln>
            <a:noFill/>
          </a:ln>
        </p:spPr>
      </p:pic>
      <p:sp>
        <p:nvSpPr>
          <p:cNvPr id="293" name="Google Shape;293;p14"/>
          <p:cNvSpPr txBox="1">
            <a:spLocks noGrp="1"/>
          </p:cNvSpPr>
          <p:nvPr>
            <p:ph type="body" idx="1"/>
          </p:nvPr>
        </p:nvSpPr>
        <p:spPr>
          <a:xfrm>
            <a:off x="457200" y="6820307"/>
            <a:ext cx="3413909" cy="9543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801"/>
              <a:buFont typeface="Arial"/>
              <a:buNone/>
            </a:pPr>
            <a:r>
              <a:rPr lang="en-US" sz="2801" b="1" i="0" u="none" strike="noStrike" cap="none">
                <a:solidFill>
                  <a:schemeClr val="dk1"/>
                </a:solidFill>
                <a:latin typeface="Arial"/>
                <a:ea typeface="Arial"/>
                <a:cs typeface="Arial"/>
                <a:sym typeface="Arial"/>
              </a:rPr>
              <a:t>Business </a:t>
            </a:r>
            <a:endParaRPr/>
          </a:p>
          <a:p>
            <a:pPr marL="0" marR="0" lvl="0" indent="0" algn="ctr" rtl="0">
              <a:spcBef>
                <a:spcPts val="0"/>
              </a:spcBef>
              <a:spcAft>
                <a:spcPts val="0"/>
              </a:spcAft>
              <a:buClr>
                <a:schemeClr val="dk1"/>
              </a:buClr>
              <a:buSzPts val="2801"/>
              <a:buFont typeface="Arial"/>
              <a:buNone/>
            </a:pPr>
            <a:r>
              <a:rPr lang="en-US" sz="2801" b="1" i="0" u="none" strike="noStrike" cap="none">
                <a:solidFill>
                  <a:schemeClr val="dk1"/>
                </a:solidFill>
                <a:latin typeface="Arial"/>
                <a:ea typeface="Arial"/>
                <a:cs typeface="Arial"/>
                <a:sym typeface="Arial"/>
              </a:rPr>
              <a:t>owners</a:t>
            </a:r>
            <a:endParaRPr/>
          </a:p>
        </p:txBody>
      </p:sp>
      <p:sp>
        <p:nvSpPr>
          <p:cNvPr id="294" name="Google Shape;294;p14"/>
          <p:cNvSpPr txBox="1"/>
          <p:nvPr/>
        </p:nvSpPr>
        <p:spPr>
          <a:xfrm>
            <a:off x="3886200" y="6809916"/>
            <a:ext cx="3413909" cy="18163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801"/>
              <a:buFont typeface="Arial"/>
              <a:buNone/>
            </a:pPr>
            <a:r>
              <a:rPr lang="en-US" sz="2801" b="1">
                <a:solidFill>
                  <a:schemeClr val="dk1"/>
                </a:solidFill>
                <a:latin typeface="Arial"/>
                <a:ea typeface="Arial"/>
                <a:cs typeface="Arial"/>
                <a:sym typeface="Arial"/>
              </a:rPr>
              <a:t>Want skilled employees and healthy communities</a:t>
            </a:r>
            <a:endParaRPr/>
          </a:p>
        </p:txBody>
      </p:sp>
      <p:sp>
        <p:nvSpPr>
          <p:cNvPr id="295" name="Google Shape;295;p14"/>
          <p:cNvSpPr txBox="1"/>
          <p:nvPr/>
        </p:nvSpPr>
        <p:spPr>
          <a:xfrm>
            <a:off x="7406491" y="6809914"/>
            <a:ext cx="3413909" cy="138537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801"/>
              <a:buFont typeface="Arial"/>
              <a:buNone/>
            </a:pPr>
            <a:r>
              <a:rPr lang="en-US" sz="2801" b="1">
                <a:solidFill>
                  <a:schemeClr val="dk1"/>
                </a:solidFill>
                <a:latin typeface="Arial"/>
                <a:ea typeface="Arial"/>
                <a:cs typeface="Arial"/>
                <a:sym typeface="Arial"/>
              </a:rPr>
              <a:t>It’s hard to hire and keep great staff</a:t>
            </a:r>
            <a:endParaRPr/>
          </a:p>
        </p:txBody>
      </p:sp>
      <p:sp>
        <p:nvSpPr>
          <p:cNvPr id="296" name="Google Shape;296;p14"/>
          <p:cNvSpPr txBox="1"/>
          <p:nvPr/>
        </p:nvSpPr>
        <p:spPr>
          <a:xfrm>
            <a:off x="10820400" y="6809915"/>
            <a:ext cx="3413909" cy="18163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801"/>
              <a:buFont typeface="Arial"/>
              <a:buNone/>
            </a:pPr>
            <a:r>
              <a:rPr lang="en-US" sz="2801" b="1">
                <a:solidFill>
                  <a:schemeClr val="dk1"/>
                </a:solidFill>
                <a:latin typeface="Arial"/>
                <a:ea typeface="Arial"/>
                <a:cs typeface="Arial"/>
                <a:sym typeface="Arial"/>
              </a:rPr>
              <a:t>Credentials of value prepare people to excel in all kinds of careers</a:t>
            </a:r>
            <a:endParaRPr/>
          </a:p>
        </p:txBody>
      </p:sp>
      <p:sp>
        <p:nvSpPr>
          <p:cNvPr id="297" name="Google Shape;297;p14"/>
          <p:cNvSpPr txBox="1"/>
          <p:nvPr/>
        </p:nvSpPr>
        <p:spPr>
          <a:xfrm>
            <a:off x="14249400" y="6809914"/>
            <a:ext cx="3413909" cy="22474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801"/>
              <a:buFont typeface="Arial"/>
              <a:buNone/>
            </a:pPr>
            <a:r>
              <a:rPr lang="en-US" sz="2801" b="1">
                <a:solidFill>
                  <a:schemeClr val="dk1"/>
                </a:solidFill>
                <a:latin typeface="Arial"/>
                <a:ea typeface="Arial"/>
                <a:cs typeface="Arial"/>
                <a:sym typeface="Arial"/>
              </a:rPr>
              <a:t>Institutions and business owners can partner to create quality programs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g3f9321c9f14_0_91"/>
          <p:cNvSpPr txBox="1"/>
          <p:nvPr/>
        </p:nvSpPr>
        <p:spPr>
          <a:xfrm>
            <a:off x="1908000" y="3047550"/>
            <a:ext cx="15041400" cy="4191900"/>
          </a:xfrm>
          <a:prstGeom prst="rect">
            <a:avLst/>
          </a:prstGeom>
          <a:noFill/>
          <a:ln>
            <a:noFill/>
          </a:ln>
        </p:spPr>
        <p:txBody>
          <a:bodyPr spcFirstLastPara="1" wrap="square" lIns="0" tIns="0" rIns="0" bIns="0" anchor="t" anchorCtr="0">
            <a:spAutoFit/>
          </a:bodyPr>
          <a:lstStyle/>
          <a:p>
            <a:pPr marL="457200" marR="0" lvl="0" indent="-419100" algn="l" rtl="0">
              <a:lnSpc>
                <a:spcPct val="139958"/>
              </a:lnSpc>
              <a:spcBef>
                <a:spcPts val="0"/>
              </a:spcBef>
              <a:spcAft>
                <a:spcPts val="0"/>
              </a:spcAft>
              <a:buClr>
                <a:schemeClr val="dk1"/>
              </a:buClr>
              <a:buSzPts val="3000"/>
              <a:buFont typeface="Josefin Sans"/>
              <a:buChar char="✓"/>
            </a:pPr>
            <a:r>
              <a:rPr lang="en-US" sz="3000" b="1">
                <a:solidFill>
                  <a:schemeClr val="dk1"/>
                </a:solidFill>
                <a:latin typeface="Josefin Sans"/>
                <a:ea typeface="Josefin Sans"/>
                <a:cs typeface="Josefin Sans"/>
                <a:sym typeface="Josefin Sans"/>
              </a:rPr>
              <a:t>February</a:t>
            </a:r>
            <a:r>
              <a:rPr lang="en-US" sz="3000">
                <a:solidFill>
                  <a:schemeClr val="dk1"/>
                </a:solidFill>
                <a:latin typeface="Josefin Sans"/>
                <a:ea typeface="Josefin Sans"/>
                <a:cs typeface="Josefin Sans"/>
                <a:sym typeface="Josefin Sans"/>
              </a:rPr>
              <a:t>: Value-Centered Attainment Goals</a:t>
            </a:r>
            <a:endParaRPr sz="3000">
              <a:solidFill>
                <a:schemeClr val="dk1"/>
              </a:solidFill>
              <a:latin typeface="Josefin Sans"/>
              <a:ea typeface="Josefin Sans"/>
              <a:cs typeface="Josefin Sans"/>
              <a:sym typeface="Josefin Sans"/>
            </a:endParaRPr>
          </a:p>
          <a:p>
            <a:pPr marL="457200" marR="0" lvl="0" indent="-419100" algn="l" rtl="0">
              <a:lnSpc>
                <a:spcPct val="139958"/>
              </a:lnSpc>
              <a:spcBef>
                <a:spcPts val="0"/>
              </a:spcBef>
              <a:spcAft>
                <a:spcPts val="0"/>
              </a:spcAft>
              <a:buClr>
                <a:schemeClr val="dk1"/>
              </a:buClr>
              <a:buSzPts val="3000"/>
              <a:buFont typeface="Josefin Sans"/>
              <a:buChar char="✓"/>
            </a:pPr>
            <a:r>
              <a:rPr lang="en-US" sz="3000" b="1">
                <a:solidFill>
                  <a:schemeClr val="dk1"/>
                </a:solidFill>
                <a:latin typeface="Josefin Sans"/>
                <a:ea typeface="Josefin Sans"/>
                <a:cs typeface="Josefin Sans"/>
                <a:sym typeface="Josefin Sans"/>
              </a:rPr>
              <a:t>March</a:t>
            </a:r>
            <a:r>
              <a:rPr lang="en-US" sz="3000">
                <a:solidFill>
                  <a:schemeClr val="dk1"/>
                </a:solidFill>
                <a:latin typeface="Josefin Sans"/>
                <a:ea typeface="Josefin Sans"/>
                <a:cs typeface="Josefin Sans"/>
                <a:sym typeface="Josefin Sans"/>
              </a:rPr>
              <a:t>: Identifying and Supporting Focus Populations</a:t>
            </a:r>
            <a:endParaRPr sz="3000">
              <a:solidFill>
                <a:schemeClr val="dk1"/>
              </a:solidFill>
              <a:latin typeface="Josefin Sans"/>
              <a:ea typeface="Josefin Sans"/>
              <a:cs typeface="Josefin Sans"/>
              <a:sym typeface="Josefin Sans"/>
            </a:endParaRPr>
          </a:p>
          <a:p>
            <a:pPr marL="457200" marR="0" lvl="0" indent="-419100" algn="l" rtl="0">
              <a:lnSpc>
                <a:spcPct val="139958"/>
              </a:lnSpc>
              <a:spcBef>
                <a:spcPts val="0"/>
              </a:spcBef>
              <a:spcAft>
                <a:spcPts val="0"/>
              </a:spcAft>
              <a:buClr>
                <a:schemeClr val="dk1"/>
              </a:buClr>
              <a:buSzPts val="3000"/>
              <a:buFont typeface="Josefin Sans"/>
              <a:buChar char="✓"/>
            </a:pPr>
            <a:r>
              <a:rPr lang="en-US" sz="3000" b="1">
                <a:solidFill>
                  <a:schemeClr val="dk1"/>
                </a:solidFill>
                <a:latin typeface="Josefin Sans"/>
                <a:ea typeface="Josefin Sans"/>
                <a:cs typeface="Josefin Sans"/>
                <a:sym typeface="Josefin Sans"/>
              </a:rPr>
              <a:t>April</a:t>
            </a:r>
            <a:r>
              <a:rPr lang="en-US" sz="3000">
                <a:solidFill>
                  <a:schemeClr val="dk1"/>
                </a:solidFill>
                <a:latin typeface="Josefin Sans"/>
                <a:ea typeface="Josefin Sans"/>
                <a:cs typeface="Josefin Sans"/>
                <a:sym typeface="Josefin Sans"/>
              </a:rPr>
              <a:t>: Data Workshop</a:t>
            </a:r>
            <a:endParaRPr sz="3000">
              <a:solidFill>
                <a:schemeClr val="dk1"/>
              </a:solidFill>
              <a:latin typeface="Josefin Sans"/>
              <a:ea typeface="Josefin Sans"/>
              <a:cs typeface="Josefin Sans"/>
              <a:sym typeface="Josefin Sans"/>
            </a:endParaRPr>
          </a:p>
          <a:p>
            <a:pPr marL="457200" marR="0" lvl="0" indent="-419100" algn="l" rtl="0">
              <a:lnSpc>
                <a:spcPct val="139958"/>
              </a:lnSpc>
              <a:spcBef>
                <a:spcPts val="0"/>
              </a:spcBef>
              <a:spcAft>
                <a:spcPts val="0"/>
              </a:spcAft>
              <a:buClr>
                <a:schemeClr val="dk1"/>
              </a:buClr>
              <a:buSzPts val="3000"/>
              <a:buFont typeface="Josefin Sans"/>
              <a:buChar char="✓"/>
            </a:pPr>
            <a:r>
              <a:rPr lang="en-US" sz="3000" b="1">
                <a:solidFill>
                  <a:schemeClr val="dk1"/>
                </a:solidFill>
                <a:latin typeface="Josefin Sans"/>
                <a:ea typeface="Josefin Sans"/>
                <a:cs typeface="Josefin Sans"/>
                <a:sym typeface="Josefin Sans"/>
              </a:rPr>
              <a:t>June</a:t>
            </a:r>
            <a:r>
              <a:rPr lang="en-US" sz="3000">
                <a:solidFill>
                  <a:schemeClr val="dk1"/>
                </a:solidFill>
                <a:latin typeface="Josefin Sans"/>
                <a:ea typeface="Josefin Sans"/>
                <a:cs typeface="Josefin Sans"/>
                <a:sym typeface="Josefin Sans"/>
              </a:rPr>
              <a:t>: Stakeholder Engagement</a:t>
            </a:r>
            <a:endParaRPr sz="3000">
              <a:solidFill>
                <a:schemeClr val="dk1"/>
              </a:solidFill>
              <a:latin typeface="Josefin Sans"/>
              <a:ea typeface="Josefin Sans"/>
              <a:cs typeface="Josefin Sans"/>
              <a:sym typeface="Josefin Sans"/>
            </a:endParaRPr>
          </a:p>
          <a:p>
            <a:pPr marL="457200" marR="0" lvl="0" indent="-393700" algn="l" rtl="0">
              <a:lnSpc>
                <a:spcPct val="139958"/>
              </a:lnSpc>
              <a:spcBef>
                <a:spcPts val="0"/>
              </a:spcBef>
              <a:spcAft>
                <a:spcPts val="0"/>
              </a:spcAft>
              <a:buClr>
                <a:schemeClr val="dk1"/>
              </a:buClr>
              <a:buSzPts val="2600"/>
              <a:buFont typeface="Josefin Sans"/>
              <a:buChar char="✓"/>
            </a:pPr>
            <a:r>
              <a:rPr lang="en-US" sz="3000" b="1">
                <a:solidFill>
                  <a:schemeClr val="dk1"/>
                </a:solidFill>
                <a:latin typeface="Josefin Sans"/>
                <a:ea typeface="Josefin Sans"/>
                <a:cs typeface="Josefin Sans"/>
                <a:sym typeface="Josefin Sans"/>
              </a:rPr>
              <a:t>July</a:t>
            </a:r>
            <a:r>
              <a:rPr lang="en-US" sz="3000">
                <a:solidFill>
                  <a:schemeClr val="dk1"/>
                </a:solidFill>
                <a:latin typeface="Josefin Sans"/>
                <a:ea typeface="Josefin Sans"/>
                <a:cs typeface="Josefin Sans"/>
                <a:sym typeface="Josefin Sans"/>
              </a:rPr>
              <a:t>: Strategic Communications</a:t>
            </a:r>
            <a:br>
              <a:rPr lang="en-US" sz="2600">
                <a:solidFill>
                  <a:schemeClr val="dk1"/>
                </a:solidFill>
                <a:latin typeface="Josefin Sans"/>
                <a:ea typeface="Josefin Sans"/>
                <a:cs typeface="Josefin Sans"/>
                <a:sym typeface="Josefin Sans"/>
              </a:rPr>
            </a:br>
            <a:endParaRPr sz="2600">
              <a:solidFill>
                <a:schemeClr val="dk1"/>
              </a:solidFill>
              <a:latin typeface="Josefin Sans"/>
              <a:ea typeface="Josefin Sans"/>
              <a:cs typeface="Josefin Sans"/>
              <a:sym typeface="Josefin Sans"/>
            </a:endParaRPr>
          </a:p>
          <a:p>
            <a:pPr marL="0" marR="0" lvl="0" indent="0" algn="l" rtl="0">
              <a:lnSpc>
                <a:spcPct val="139958"/>
              </a:lnSpc>
              <a:spcBef>
                <a:spcPts val="0"/>
              </a:spcBef>
              <a:spcAft>
                <a:spcPts val="0"/>
              </a:spcAft>
              <a:buNone/>
            </a:pPr>
            <a:endParaRPr sz="2600">
              <a:solidFill>
                <a:schemeClr val="dk1"/>
              </a:solidFill>
              <a:latin typeface="Josefin Sans"/>
              <a:ea typeface="Josefin Sans"/>
              <a:cs typeface="Josefin Sans"/>
              <a:sym typeface="Josefin Sans"/>
            </a:endParaRPr>
          </a:p>
        </p:txBody>
      </p:sp>
      <p:sp>
        <p:nvSpPr>
          <p:cNvPr id="106" name="Google Shape;106;g3f9321c9f14_0_91"/>
          <p:cNvSpPr/>
          <p:nvPr/>
        </p:nvSpPr>
        <p:spPr>
          <a:xfrm>
            <a:off x="-3544" y="-20578"/>
            <a:ext cx="1911536" cy="775234"/>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07" name="Google Shape;107;g3f9321c9f14_0_91" descr="A logo with text on it&#10;&#10;AI-generated content may be incorrect."/>
          <p:cNvPicPr preferRelativeResize="0"/>
          <p:nvPr/>
        </p:nvPicPr>
        <p:blipFill rotWithShape="1">
          <a:blip r:embed="rId4">
            <a:alphaModFix/>
          </a:blip>
          <a:srcRect/>
          <a:stretch/>
        </p:blipFill>
        <p:spPr>
          <a:xfrm>
            <a:off x="15163800" y="9348951"/>
            <a:ext cx="2856082" cy="792725"/>
          </a:xfrm>
          <a:prstGeom prst="rect">
            <a:avLst/>
          </a:prstGeom>
          <a:noFill/>
          <a:ln>
            <a:noFill/>
          </a:ln>
        </p:spPr>
      </p:pic>
      <p:pic>
        <p:nvPicPr>
          <p:cNvPr id="108" name="Google Shape;108;g3f9321c9f14_0_91" descr="A couple of students standing in front of a window&#10;&#10;AI-generated content may be incorrect."/>
          <p:cNvPicPr preferRelativeResize="0"/>
          <p:nvPr/>
        </p:nvPicPr>
        <p:blipFill rotWithShape="1">
          <a:blip r:embed="rId5">
            <a:alphaModFix/>
          </a:blip>
          <a:srcRect t="28552" b="39139"/>
          <a:stretch/>
        </p:blipFill>
        <p:spPr>
          <a:xfrm>
            <a:off x="-3550" y="-2650"/>
            <a:ext cx="18362423" cy="2468549"/>
          </a:xfrm>
          <a:prstGeom prst="rect">
            <a:avLst/>
          </a:prstGeom>
          <a:noFill/>
          <a:ln>
            <a:noFill/>
          </a:ln>
        </p:spPr>
      </p:pic>
      <p:sp>
        <p:nvSpPr>
          <p:cNvPr id="109" name="Google Shape;109;g3f9321c9f14_0_91"/>
          <p:cNvSpPr txBox="1"/>
          <p:nvPr/>
        </p:nvSpPr>
        <p:spPr>
          <a:xfrm>
            <a:off x="243300" y="901175"/>
            <a:ext cx="17801400" cy="1015800"/>
          </a:xfrm>
          <a:prstGeom prst="rect">
            <a:avLst/>
          </a:prstGeom>
          <a:noFill/>
          <a:ln>
            <a:noFill/>
          </a:ln>
        </p:spPr>
        <p:txBody>
          <a:bodyPr spcFirstLastPara="1" wrap="square" lIns="0" tIns="0" rIns="0" bIns="0" anchor="t" anchorCtr="0">
            <a:spAutoFit/>
          </a:bodyPr>
          <a:lstStyle/>
          <a:p>
            <a:pPr marL="0" marR="0" lvl="0" indent="0" algn="ctr" rtl="0">
              <a:lnSpc>
                <a:spcPct val="136636"/>
              </a:lnSpc>
              <a:spcBef>
                <a:spcPts val="0"/>
              </a:spcBef>
              <a:spcAft>
                <a:spcPts val="0"/>
              </a:spcAft>
              <a:buClr>
                <a:srgbClr val="000000"/>
              </a:buClr>
              <a:buSzPts val="6600"/>
              <a:buFont typeface="Arial"/>
              <a:buNone/>
            </a:pPr>
            <a:r>
              <a:rPr lang="en-US" sz="6600" b="1">
                <a:solidFill>
                  <a:srgbClr val="D9D5DC"/>
                </a:solidFill>
                <a:latin typeface="Josefin Sans SemiBold"/>
                <a:ea typeface="Josefin Sans SemiBold"/>
                <a:cs typeface="Josefin Sans SemiBold"/>
                <a:sym typeface="Josefin Sans SemiBold"/>
              </a:rPr>
              <a:t>State Attainment Collaborative Webinars</a:t>
            </a:r>
            <a:endParaRPr sz="1400" b="0" i="0" u="none" strike="noStrike" cap="none">
              <a:solidFill>
                <a:srgbClr val="000000"/>
              </a:solidFill>
              <a:latin typeface="Arial"/>
              <a:ea typeface="Arial"/>
              <a:cs typeface="Arial"/>
              <a:sym typeface="Arial"/>
            </a:endParaRPr>
          </a:p>
        </p:txBody>
      </p:sp>
      <p:sp>
        <p:nvSpPr>
          <p:cNvPr id="110" name="Google Shape;110;g3f9321c9f14_0_91"/>
          <p:cNvSpPr/>
          <p:nvPr/>
        </p:nvSpPr>
        <p:spPr>
          <a:xfrm>
            <a:off x="-3544" y="-20578"/>
            <a:ext cx="1911536" cy="775234"/>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15"/>
          <p:cNvSpPr/>
          <p:nvPr/>
        </p:nvSpPr>
        <p:spPr>
          <a:xfrm>
            <a:off x="-3544" y="-20578"/>
            <a:ext cx="1908544" cy="774021"/>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303" name="Google Shape;303;p15" descr="A logo with text on it&#10;&#10;AI-generated content may be incorrect."/>
          <p:cNvPicPr preferRelativeResize="0"/>
          <p:nvPr/>
        </p:nvPicPr>
        <p:blipFill rotWithShape="1">
          <a:blip r:embed="rId4">
            <a:alphaModFix/>
          </a:blip>
          <a:srcRect/>
          <a:stretch/>
        </p:blipFill>
        <p:spPr>
          <a:xfrm>
            <a:off x="15163800" y="9348951"/>
            <a:ext cx="2856083" cy="792724"/>
          </a:xfrm>
          <a:prstGeom prst="rect">
            <a:avLst/>
          </a:prstGeom>
          <a:noFill/>
          <a:ln>
            <a:noFill/>
          </a:ln>
        </p:spPr>
      </p:pic>
      <p:sp>
        <p:nvSpPr>
          <p:cNvPr id="304" name="Google Shape;304;p15"/>
          <p:cNvSpPr txBox="1"/>
          <p:nvPr/>
        </p:nvSpPr>
        <p:spPr>
          <a:xfrm>
            <a:off x="548491" y="646953"/>
            <a:ext cx="17191019" cy="1988550"/>
          </a:xfrm>
          <a:prstGeom prst="rect">
            <a:avLst/>
          </a:prstGeom>
          <a:noFill/>
          <a:ln>
            <a:noFill/>
          </a:ln>
        </p:spPr>
        <p:txBody>
          <a:bodyPr spcFirstLastPara="1" wrap="square" lIns="137125" tIns="68550" rIns="137125" bIns="68550" anchor="ctr" anchorCtr="0">
            <a:normAutofit/>
          </a:bodyPr>
          <a:lstStyle/>
          <a:p>
            <a:pPr marL="0" marR="0" lvl="0" indent="0" algn="l" rtl="0">
              <a:lnSpc>
                <a:spcPct val="90000"/>
              </a:lnSpc>
              <a:spcBef>
                <a:spcPts val="0"/>
              </a:spcBef>
              <a:spcAft>
                <a:spcPts val="0"/>
              </a:spcAft>
              <a:buClr>
                <a:schemeClr val="dk1"/>
              </a:buClr>
              <a:buSzPts val="1800"/>
              <a:buFont typeface="Barlow"/>
              <a:buNone/>
            </a:pPr>
            <a:r>
              <a:rPr lang="en-US" sz="6000" b="0" i="0" u="none" strike="noStrike" cap="none">
                <a:solidFill>
                  <a:schemeClr val="dk1"/>
                </a:solidFill>
                <a:latin typeface="Barlow Medium"/>
                <a:ea typeface="Barlow Medium"/>
                <a:cs typeface="Barlow Medium"/>
                <a:sym typeface="Barlow Medium"/>
              </a:rPr>
              <a:t>Creating Audience-first Stories of Value </a:t>
            </a:r>
            <a:endParaRPr/>
          </a:p>
        </p:txBody>
      </p:sp>
      <p:pic>
        <p:nvPicPr>
          <p:cNvPr id="305" name="Google Shape;305;p15"/>
          <p:cNvPicPr preferRelativeResize="0"/>
          <p:nvPr/>
        </p:nvPicPr>
        <p:blipFill rotWithShape="1">
          <a:blip r:embed="rId5">
            <a:alphaModFix/>
          </a:blip>
          <a:srcRect/>
          <a:stretch/>
        </p:blipFill>
        <p:spPr>
          <a:xfrm>
            <a:off x="50916" y="2266102"/>
            <a:ext cx="17781706" cy="4554205"/>
          </a:xfrm>
          <a:prstGeom prst="rect">
            <a:avLst/>
          </a:prstGeom>
          <a:noFill/>
          <a:ln>
            <a:noFill/>
          </a:ln>
        </p:spPr>
      </p:pic>
      <p:sp>
        <p:nvSpPr>
          <p:cNvPr id="306" name="Google Shape;306;p15"/>
          <p:cNvSpPr txBox="1">
            <a:spLocks noGrp="1"/>
          </p:cNvSpPr>
          <p:nvPr>
            <p:ph type="body" idx="1"/>
          </p:nvPr>
        </p:nvSpPr>
        <p:spPr>
          <a:xfrm>
            <a:off x="457200" y="6820307"/>
            <a:ext cx="3413909" cy="138537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801"/>
              <a:buFont typeface="Arial"/>
              <a:buNone/>
            </a:pPr>
            <a:r>
              <a:rPr lang="en-US" sz="2801" b="1" i="0" u="none" strike="noStrike" cap="none">
                <a:solidFill>
                  <a:schemeClr val="dk1"/>
                </a:solidFill>
                <a:latin typeface="Arial"/>
                <a:ea typeface="Arial"/>
                <a:cs typeface="Arial"/>
                <a:sym typeface="Arial"/>
              </a:rPr>
              <a:t>Leaders at institutions for higher ed</a:t>
            </a:r>
            <a:endParaRPr/>
          </a:p>
        </p:txBody>
      </p:sp>
      <p:sp>
        <p:nvSpPr>
          <p:cNvPr id="307" name="Google Shape;307;p15"/>
          <p:cNvSpPr txBox="1"/>
          <p:nvPr/>
        </p:nvSpPr>
        <p:spPr>
          <a:xfrm>
            <a:off x="3886200" y="6809916"/>
            <a:ext cx="3413909" cy="18163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801"/>
              <a:buFont typeface="Arial"/>
              <a:buNone/>
            </a:pPr>
            <a:r>
              <a:rPr lang="en-US" sz="2801" b="1">
                <a:solidFill>
                  <a:schemeClr val="dk1"/>
                </a:solidFill>
                <a:latin typeface="Arial"/>
                <a:ea typeface="Arial"/>
                <a:cs typeface="Arial"/>
                <a:sym typeface="Arial"/>
              </a:rPr>
              <a:t>Want more students to complete their degrees</a:t>
            </a:r>
            <a:endParaRPr/>
          </a:p>
        </p:txBody>
      </p:sp>
      <p:sp>
        <p:nvSpPr>
          <p:cNvPr id="308" name="Google Shape;308;p15"/>
          <p:cNvSpPr txBox="1"/>
          <p:nvPr/>
        </p:nvSpPr>
        <p:spPr>
          <a:xfrm>
            <a:off x="7406491" y="6809914"/>
            <a:ext cx="3413909" cy="18163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801"/>
              <a:buFont typeface="Arial"/>
              <a:buNone/>
            </a:pPr>
            <a:r>
              <a:rPr lang="en-US" sz="2801" b="1">
                <a:solidFill>
                  <a:schemeClr val="dk1"/>
                </a:solidFill>
                <a:latin typeface="Arial"/>
                <a:ea typeface="Arial"/>
                <a:cs typeface="Arial"/>
                <a:sym typeface="Arial"/>
              </a:rPr>
              <a:t>Fears about cost and lost time mean some students leave</a:t>
            </a:r>
            <a:endParaRPr/>
          </a:p>
        </p:txBody>
      </p:sp>
      <p:sp>
        <p:nvSpPr>
          <p:cNvPr id="309" name="Google Shape;309;p15"/>
          <p:cNvSpPr txBox="1"/>
          <p:nvPr/>
        </p:nvSpPr>
        <p:spPr>
          <a:xfrm>
            <a:off x="10820400" y="6809915"/>
            <a:ext cx="3413909" cy="267842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801"/>
              <a:buFont typeface="Arial"/>
              <a:buNone/>
            </a:pPr>
            <a:r>
              <a:rPr lang="en-US" sz="2801" b="1">
                <a:solidFill>
                  <a:schemeClr val="dk1"/>
                </a:solidFill>
                <a:latin typeface="Arial"/>
                <a:ea typeface="Arial"/>
                <a:cs typeface="Arial"/>
                <a:sym typeface="Arial"/>
              </a:rPr>
              <a:t>Credentials of value give students confidence that the tradeoffs </a:t>
            </a:r>
            <a:br>
              <a:rPr lang="en-US" sz="2801" b="1">
                <a:solidFill>
                  <a:schemeClr val="dk1"/>
                </a:solidFill>
                <a:latin typeface="Arial"/>
                <a:ea typeface="Arial"/>
                <a:cs typeface="Arial"/>
                <a:sym typeface="Arial"/>
              </a:rPr>
            </a:br>
            <a:r>
              <a:rPr lang="en-US" sz="2801" b="1">
                <a:solidFill>
                  <a:schemeClr val="dk1"/>
                </a:solidFill>
                <a:latin typeface="Arial"/>
                <a:ea typeface="Arial"/>
                <a:cs typeface="Arial"/>
                <a:sym typeface="Arial"/>
              </a:rPr>
              <a:t>are worth it</a:t>
            </a:r>
            <a:endParaRPr/>
          </a:p>
        </p:txBody>
      </p:sp>
      <p:sp>
        <p:nvSpPr>
          <p:cNvPr id="310" name="Google Shape;310;p15"/>
          <p:cNvSpPr txBox="1"/>
          <p:nvPr/>
        </p:nvSpPr>
        <p:spPr>
          <a:xfrm>
            <a:off x="14249400" y="6809914"/>
            <a:ext cx="3413909" cy="18163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801"/>
              <a:buFont typeface="Arial"/>
              <a:buNone/>
            </a:pPr>
            <a:r>
              <a:rPr lang="en-US" sz="2801" b="1">
                <a:solidFill>
                  <a:schemeClr val="dk1"/>
                </a:solidFill>
                <a:latin typeface="Arial"/>
                <a:ea typeface="Arial"/>
                <a:cs typeface="Arial"/>
                <a:sym typeface="Arial"/>
              </a:rPr>
              <a:t>Institutions have the support of state and local leaders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16"/>
          <p:cNvSpPr/>
          <p:nvPr/>
        </p:nvSpPr>
        <p:spPr>
          <a:xfrm>
            <a:off x="-3544" y="-20578"/>
            <a:ext cx="1908544" cy="774021"/>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316" name="Google Shape;316;p16" descr="A logo with text on it&#10;&#10;AI-generated content may be incorrect."/>
          <p:cNvPicPr preferRelativeResize="0"/>
          <p:nvPr/>
        </p:nvPicPr>
        <p:blipFill rotWithShape="1">
          <a:blip r:embed="rId4">
            <a:alphaModFix/>
          </a:blip>
          <a:srcRect/>
          <a:stretch/>
        </p:blipFill>
        <p:spPr>
          <a:xfrm>
            <a:off x="15163800" y="9348951"/>
            <a:ext cx="2856083" cy="792724"/>
          </a:xfrm>
          <a:prstGeom prst="rect">
            <a:avLst/>
          </a:prstGeom>
          <a:noFill/>
          <a:ln>
            <a:noFill/>
          </a:ln>
        </p:spPr>
      </p:pic>
      <p:sp>
        <p:nvSpPr>
          <p:cNvPr id="317" name="Google Shape;317;p16"/>
          <p:cNvSpPr txBox="1"/>
          <p:nvPr/>
        </p:nvSpPr>
        <p:spPr>
          <a:xfrm>
            <a:off x="548491" y="646953"/>
            <a:ext cx="17191019" cy="1988550"/>
          </a:xfrm>
          <a:prstGeom prst="rect">
            <a:avLst/>
          </a:prstGeom>
          <a:noFill/>
          <a:ln>
            <a:noFill/>
          </a:ln>
        </p:spPr>
        <p:txBody>
          <a:bodyPr spcFirstLastPara="1" wrap="square" lIns="137125" tIns="68550" rIns="137125" bIns="68550" anchor="ctr" anchorCtr="0">
            <a:normAutofit/>
          </a:bodyPr>
          <a:lstStyle/>
          <a:p>
            <a:pPr marL="0" marR="0" lvl="0" indent="0" algn="l" rtl="0">
              <a:lnSpc>
                <a:spcPct val="90000"/>
              </a:lnSpc>
              <a:spcBef>
                <a:spcPts val="0"/>
              </a:spcBef>
              <a:spcAft>
                <a:spcPts val="0"/>
              </a:spcAft>
              <a:buClr>
                <a:schemeClr val="dk1"/>
              </a:buClr>
              <a:buSzPts val="1800"/>
              <a:buFont typeface="Barlow"/>
              <a:buNone/>
            </a:pPr>
            <a:r>
              <a:rPr lang="en-US" sz="6000" b="0" i="0" u="none" strike="noStrike" cap="none">
                <a:solidFill>
                  <a:schemeClr val="dk1"/>
                </a:solidFill>
                <a:latin typeface="Barlow Medium"/>
                <a:ea typeface="Barlow Medium"/>
                <a:cs typeface="Barlow Medium"/>
                <a:sym typeface="Barlow Medium"/>
              </a:rPr>
              <a:t>Frame Your Own: Audience-first Stories of Value </a:t>
            </a:r>
            <a:endParaRPr/>
          </a:p>
        </p:txBody>
      </p:sp>
      <p:pic>
        <p:nvPicPr>
          <p:cNvPr id="318" name="Google Shape;318;p16"/>
          <p:cNvPicPr preferRelativeResize="0"/>
          <p:nvPr/>
        </p:nvPicPr>
        <p:blipFill rotWithShape="1">
          <a:blip r:embed="rId5">
            <a:alphaModFix/>
          </a:blip>
          <a:srcRect/>
          <a:stretch/>
        </p:blipFill>
        <p:spPr>
          <a:xfrm>
            <a:off x="50916" y="2266102"/>
            <a:ext cx="17781706" cy="4554205"/>
          </a:xfrm>
          <a:prstGeom prst="rect">
            <a:avLst/>
          </a:prstGeom>
          <a:noFill/>
          <a:ln>
            <a:noFill/>
          </a:ln>
        </p:spPr>
      </p:pic>
      <p:sp>
        <p:nvSpPr>
          <p:cNvPr id="319" name="Google Shape;319;p16"/>
          <p:cNvSpPr txBox="1">
            <a:spLocks noGrp="1"/>
          </p:cNvSpPr>
          <p:nvPr>
            <p:ph type="body" idx="1"/>
          </p:nvPr>
        </p:nvSpPr>
        <p:spPr>
          <a:xfrm>
            <a:off x="457200" y="6820307"/>
            <a:ext cx="3413909" cy="9543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801"/>
              <a:buFont typeface="Arial"/>
              <a:buNone/>
            </a:pPr>
            <a:r>
              <a:rPr lang="en-US" sz="2801" b="1" i="0" u="none" strike="noStrike" cap="none">
                <a:solidFill>
                  <a:schemeClr val="dk1"/>
                </a:solidFill>
                <a:latin typeface="Arial"/>
                <a:ea typeface="Arial"/>
                <a:cs typeface="Arial"/>
                <a:sym typeface="Arial"/>
              </a:rPr>
              <a:t>WHO IS YOUR </a:t>
            </a:r>
            <a:br>
              <a:rPr lang="en-US" sz="2801" b="1" i="0" u="none" strike="noStrike" cap="none">
                <a:solidFill>
                  <a:schemeClr val="dk1"/>
                </a:solidFill>
                <a:latin typeface="Arial"/>
                <a:ea typeface="Arial"/>
                <a:cs typeface="Arial"/>
                <a:sym typeface="Arial"/>
              </a:rPr>
            </a:br>
            <a:r>
              <a:rPr lang="en-US" sz="2801" b="1" i="0" u="none" strike="noStrike" cap="none">
                <a:solidFill>
                  <a:schemeClr val="dk1"/>
                </a:solidFill>
                <a:latin typeface="Arial"/>
                <a:ea typeface="Arial"/>
                <a:cs typeface="Arial"/>
                <a:sym typeface="Arial"/>
              </a:rPr>
              <a:t>AUDIENCE?</a:t>
            </a:r>
            <a:endParaRPr/>
          </a:p>
        </p:txBody>
      </p:sp>
      <p:sp>
        <p:nvSpPr>
          <p:cNvPr id="320" name="Google Shape;320;p16"/>
          <p:cNvSpPr txBox="1"/>
          <p:nvPr/>
        </p:nvSpPr>
        <p:spPr>
          <a:xfrm>
            <a:off x="3886200" y="6809916"/>
            <a:ext cx="3413909" cy="18163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801"/>
              <a:buFont typeface="Arial"/>
              <a:buNone/>
            </a:pPr>
            <a:r>
              <a:rPr lang="en-US" sz="2801" b="1">
                <a:solidFill>
                  <a:schemeClr val="dk1"/>
                </a:solidFill>
                <a:latin typeface="Arial"/>
                <a:ea typeface="Arial"/>
                <a:cs typeface="Arial"/>
                <a:sym typeface="Arial"/>
              </a:rPr>
              <a:t>WHAT ASPIRATIONS DO YOU SHARE WITH THEM?</a:t>
            </a:r>
            <a:endParaRPr/>
          </a:p>
        </p:txBody>
      </p:sp>
      <p:sp>
        <p:nvSpPr>
          <p:cNvPr id="321" name="Google Shape;321;p16"/>
          <p:cNvSpPr txBox="1"/>
          <p:nvPr/>
        </p:nvSpPr>
        <p:spPr>
          <a:xfrm>
            <a:off x="7406491" y="6809914"/>
            <a:ext cx="3413909" cy="18163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801"/>
              <a:buFont typeface="Arial"/>
              <a:buNone/>
            </a:pPr>
            <a:r>
              <a:rPr lang="en-US" sz="2801" b="1">
                <a:solidFill>
                  <a:schemeClr val="dk1"/>
                </a:solidFill>
                <a:latin typeface="Arial"/>
                <a:ea typeface="Arial"/>
                <a:cs typeface="Arial"/>
                <a:sym typeface="Arial"/>
              </a:rPr>
              <a:t>WHAT BARRIERS </a:t>
            </a:r>
            <a:br>
              <a:rPr lang="en-US" sz="2801" b="1">
                <a:solidFill>
                  <a:schemeClr val="dk1"/>
                </a:solidFill>
                <a:latin typeface="Arial"/>
                <a:ea typeface="Arial"/>
                <a:cs typeface="Arial"/>
                <a:sym typeface="Arial"/>
              </a:rPr>
            </a:br>
            <a:r>
              <a:rPr lang="en-US" sz="2801" b="1">
                <a:solidFill>
                  <a:schemeClr val="dk1"/>
                </a:solidFill>
                <a:latin typeface="Arial"/>
                <a:ea typeface="Arial"/>
                <a:cs typeface="Arial"/>
                <a:sym typeface="Arial"/>
              </a:rPr>
              <a:t>DO THEY FACE OR NEEDS DO THEY HAVE?</a:t>
            </a:r>
            <a:endParaRPr/>
          </a:p>
        </p:txBody>
      </p:sp>
      <p:sp>
        <p:nvSpPr>
          <p:cNvPr id="322" name="Google Shape;322;p16"/>
          <p:cNvSpPr txBox="1"/>
          <p:nvPr/>
        </p:nvSpPr>
        <p:spPr>
          <a:xfrm>
            <a:off x="10820400" y="6809915"/>
            <a:ext cx="3413909" cy="138537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801"/>
              <a:buFont typeface="Arial"/>
              <a:buNone/>
            </a:pPr>
            <a:r>
              <a:rPr lang="en-US" sz="2801" b="1">
                <a:solidFill>
                  <a:schemeClr val="dk1"/>
                </a:solidFill>
                <a:latin typeface="Arial"/>
                <a:ea typeface="Arial"/>
                <a:cs typeface="Arial"/>
                <a:sym typeface="Arial"/>
              </a:rPr>
              <a:t>HOW DO CREDENTIALS </a:t>
            </a:r>
            <a:br>
              <a:rPr lang="en-US" sz="2801" b="1">
                <a:solidFill>
                  <a:schemeClr val="dk1"/>
                </a:solidFill>
                <a:latin typeface="Arial"/>
                <a:ea typeface="Arial"/>
                <a:cs typeface="Arial"/>
                <a:sym typeface="Arial"/>
              </a:rPr>
            </a:br>
            <a:r>
              <a:rPr lang="en-US" sz="2801" b="1">
                <a:solidFill>
                  <a:schemeClr val="dk1"/>
                </a:solidFill>
                <a:latin typeface="Arial"/>
                <a:ea typeface="Arial"/>
                <a:cs typeface="Arial"/>
                <a:sym typeface="Arial"/>
              </a:rPr>
              <a:t>OF VALUE HELP?</a:t>
            </a:r>
            <a:endParaRPr/>
          </a:p>
        </p:txBody>
      </p:sp>
      <p:sp>
        <p:nvSpPr>
          <p:cNvPr id="323" name="Google Shape;323;p16"/>
          <p:cNvSpPr txBox="1"/>
          <p:nvPr/>
        </p:nvSpPr>
        <p:spPr>
          <a:xfrm>
            <a:off x="14325600" y="6809914"/>
            <a:ext cx="3413909" cy="18163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801"/>
              <a:buFont typeface="Arial"/>
              <a:buNone/>
            </a:pPr>
            <a:r>
              <a:rPr lang="en-US" sz="2801" b="1">
                <a:solidFill>
                  <a:schemeClr val="dk1"/>
                </a:solidFill>
                <a:latin typeface="Arial"/>
                <a:ea typeface="Arial"/>
                <a:cs typeface="Arial"/>
                <a:sym typeface="Arial"/>
              </a:rPr>
              <a:t>HOW CAN BOTH YOU AND YOUR AUDIENCE CONTRIBUTE?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pic>
        <p:nvPicPr>
          <p:cNvPr id="329" name="Google Shape;329;p17"/>
          <p:cNvPicPr preferRelativeResize="0"/>
          <p:nvPr/>
        </p:nvPicPr>
        <p:blipFill rotWithShape="1">
          <a:blip r:embed="rId3">
            <a:alphaModFix amt="50000"/>
          </a:blip>
          <a:srcRect t="4857" b="33015"/>
          <a:stretch/>
        </p:blipFill>
        <p:spPr>
          <a:xfrm>
            <a:off x="0" y="-68766"/>
            <a:ext cx="18288000" cy="7574466"/>
          </a:xfrm>
          <a:prstGeom prst="rect">
            <a:avLst/>
          </a:prstGeom>
          <a:noFill/>
          <a:ln>
            <a:noFill/>
          </a:ln>
        </p:spPr>
      </p:pic>
      <p:sp>
        <p:nvSpPr>
          <p:cNvPr id="330" name="Google Shape;330;p17"/>
          <p:cNvSpPr txBox="1"/>
          <p:nvPr/>
        </p:nvSpPr>
        <p:spPr>
          <a:xfrm>
            <a:off x="1295400" y="3009900"/>
            <a:ext cx="16230600" cy="2339167"/>
          </a:xfrm>
          <a:prstGeom prst="rect">
            <a:avLst/>
          </a:prstGeom>
          <a:noFill/>
          <a:ln>
            <a:noFill/>
          </a:ln>
        </p:spPr>
        <p:txBody>
          <a:bodyPr spcFirstLastPara="1" wrap="square" lIns="0" tIns="0" rIns="0" bIns="0" anchor="t" anchorCtr="0">
            <a:spAutoFit/>
          </a:bodyPr>
          <a:lstStyle/>
          <a:p>
            <a:pPr marL="0" marR="0" lvl="0" indent="0" algn="l" rtl="0">
              <a:lnSpc>
                <a:spcPct val="75266"/>
              </a:lnSpc>
              <a:spcBef>
                <a:spcPts val="0"/>
              </a:spcBef>
              <a:spcAft>
                <a:spcPts val="0"/>
              </a:spcAft>
              <a:buNone/>
            </a:pPr>
            <a:r>
              <a:rPr lang="en-US" sz="6000" b="1">
                <a:solidFill>
                  <a:schemeClr val="dk1"/>
                </a:solidFill>
                <a:latin typeface="Arial"/>
                <a:ea typeface="Arial"/>
                <a:cs typeface="Arial"/>
                <a:sym typeface="Arial"/>
              </a:rPr>
              <a:t>How can you reach different audiences? </a:t>
            </a:r>
            <a:endParaRPr/>
          </a:p>
          <a:p>
            <a:pPr marL="0" marR="0" lvl="0" indent="0" algn="l" rtl="0">
              <a:lnSpc>
                <a:spcPct val="75266"/>
              </a:lnSpc>
              <a:spcBef>
                <a:spcPts val="0"/>
              </a:spcBef>
              <a:spcAft>
                <a:spcPts val="0"/>
              </a:spcAft>
              <a:buNone/>
            </a:pPr>
            <a:endParaRPr sz="6000" b="1">
              <a:solidFill>
                <a:schemeClr val="dk1"/>
              </a:solidFill>
              <a:latin typeface="Arial"/>
              <a:ea typeface="Arial"/>
              <a:cs typeface="Arial"/>
              <a:sym typeface="Arial"/>
            </a:endParaRPr>
          </a:p>
          <a:p>
            <a:pPr marL="0" marR="0" lvl="0" indent="0" algn="l" rtl="0">
              <a:lnSpc>
                <a:spcPct val="75266"/>
              </a:lnSpc>
              <a:spcBef>
                <a:spcPts val="0"/>
              </a:spcBef>
              <a:spcAft>
                <a:spcPts val="0"/>
              </a:spcAft>
              <a:buNone/>
            </a:pPr>
            <a:r>
              <a:rPr lang="en-US" sz="6000">
                <a:solidFill>
                  <a:schemeClr val="dk1"/>
                </a:solidFill>
                <a:latin typeface="Arial"/>
                <a:ea typeface="Arial"/>
                <a:cs typeface="Arial"/>
                <a:sym typeface="Arial"/>
              </a:rPr>
              <a:t>Adapting communications to reach institutions, workforce leaders, policymakers and beyond</a:t>
            </a:r>
            <a:endParaRPr/>
          </a:p>
        </p:txBody>
      </p:sp>
      <p:sp>
        <p:nvSpPr>
          <p:cNvPr id="331" name="Google Shape;331;p17"/>
          <p:cNvSpPr/>
          <p:nvPr/>
        </p:nvSpPr>
        <p:spPr>
          <a:xfrm>
            <a:off x="-3544" y="-20578"/>
            <a:ext cx="1908544" cy="774021"/>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332" name="Google Shape;332;p17" descr="A logo with text on it&#10;&#10;AI-generated content may be incorrect."/>
          <p:cNvPicPr preferRelativeResize="0"/>
          <p:nvPr/>
        </p:nvPicPr>
        <p:blipFill rotWithShape="1">
          <a:blip r:embed="rId5">
            <a:alphaModFix/>
          </a:blip>
          <a:srcRect/>
          <a:stretch/>
        </p:blipFill>
        <p:spPr>
          <a:xfrm>
            <a:off x="12902001" y="8549061"/>
            <a:ext cx="5264178" cy="146110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pic>
        <p:nvPicPr>
          <p:cNvPr id="338" name="Google Shape;338;p18" descr="A couple of students standing in front of a window&#10;&#10;AI-generated content may be incorrect."/>
          <p:cNvPicPr preferRelativeResize="0"/>
          <p:nvPr/>
        </p:nvPicPr>
        <p:blipFill rotWithShape="1">
          <a:blip r:embed="rId3">
            <a:alphaModFix/>
          </a:blip>
          <a:srcRect l="3735" t="29761" r="3707" b="8986"/>
          <a:stretch/>
        </p:blipFill>
        <p:spPr>
          <a:xfrm>
            <a:off x="685800" y="1288324"/>
            <a:ext cx="16992600" cy="7512776"/>
          </a:xfrm>
          <a:prstGeom prst="rect">
            <a:avLst/>
          </a:prstGeom>
          <a:noFill/>
          <a:ln>
            <a:noFill/>
          </a:ln>
        </p:spPr>
      </p:pic>
      <p:sp>
        <p:nvSpPr>
          <p:cNvPr id="339" name="Google Shape;339;p18"/>
          <p:cNvSpPr txBox="1"/>
          <p:nvPr/>
        </p:nvSpPr>
        <p:spPr>
          <a:xfrm>
            <a:off x="1790700" y="1773262"/>
            <a:ext cx="14706600" cy="1057982"/>
          </a:xfrm>
          <a:prstGeom prst="rect">
            <a:avLst/>
          </a:prstGeom>
          <a:noFill/>
          <a:ln>
            <a:noFill/>
          </a:ln>
        </p:spPr>
        <p:txBody>
          <a:bodyPr spcFirstLastPara="1" wrap="square" lIns="0" tIns="0" rIns="0" bIns="0" anchor="t" anchorCtr="0">
            <a:spAutoFit/>
          </a:bodyPr>
          <a:lstStyle/>
          <a:p>
            <a:pPr marL="0" marR="0" lvl="0" indent="0" algn="ctr" rtl="0">
              <a:lnSpc>
                <a:spcPct val="180360"/>
              </a:lnSpc>
              <a:spcBef>
                <a:spcPts val="0"/>
              </a:spcBef>
              <a:spcAft>
                <a:spcPts val="0"/>
              </a:spcAft>
              <a:buNone/>
            </a:pPr>
            <a:r>
              <a:rPr lang="en-US" sz="5000" b="1">
                <a:solidFill>
                  <a:srgbClr val="D9D5DC"/>
                </a:solidFill>
                <a:latin typeface="Josefin Sans SemiBold"/>
                <a:ea typeface="Josefin Sans SemiBold"/>
                <a:cs typeface="Josefin Sans SemiBold"/>
                <a:sym typeface="Josefin Sans SemiBold"/>
              </a:rPr>
              <a:t>Adapting Communications to Reach Audiences</a:t>
            </a:r>
            <a:endParaRPr/>
          </a:p>
        </p:txBody>
      </p:sp>
      <p:sp>
        <p:nvSpPr>
          <p:cNvPr id="340" name="Google Shape;340;p18"/>
          <p:cNvSpPr/>
          <p:nvPr/>
        </p:nvSpPr>
        <p:spPr>
          <a:xfrm>
            <a:off x="-3544" y="-20578"/>
            <a:ext cx="1908544" cy="774021"/>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341" name="Google Shape;341;p18" descr="A logo with text on it&#10;&#10;AI-generated content may be incorrect."/>
          <p:cNvPicPr preferRelativeResize="0"/>
          <p:nvPr/>
        </p:nvPicPr>
        <p:blipFill rotWithShape="1">
          <a:blip r:embed="rId5">
            <a:alphaModFix/>
          </a:blip>
          <a:srcRect/>
          <a:stretch/>
        </p:blipFill>
        <p:spPr>
          <a:xfrm>
            <a:off x="15163800" y="9348951"/>
            <a:ext cx="2856083" cy="792724"/>
          </a:xfrm>
          <a:prstGeom prst="rect">
            <a:avLst/>
          </a:prstGeom>
          <a:noFill/>
          <a:ln>
            <a:noFill/>
          </a:ln>
        </p:spPr>
      </p:pic>
      <p:graphicFrame>
        <p:nvGraphicFramePr>
          <p:cNvPr id="342" name="Google Shape;342;p18"/>
          <p:cNvGraphicFramePr/>
          <p:nvPr/>
        </p:nvGraphicFramePr>
        <p:xfrm>
          <a:off x="1790700" y="3849580"/>
          <a:ext cx="14706600" cy="2741725"/>
        </p:xfrm>
        <a:graphic>
          <a:graphicData uri="http://schemas.openxmlformats.org/drawingml/2006/table">
            <a:tbl>
              <a:tblPr firstRow="1" bandRow="1">
                <a:noFill/>
                <a:tableStyleId>{4790BDE5-9F73-4B57-83CA-747336BD181A}</a:tableStyleId>
              </a:tblPr>
              <a:tblGrid>
                <a:gridCol w="4902200">
                  <a:extLst>
                    <a:ext uri="{9D8B030D-6E8A-4147-A177-3AD203B41FA5}">
                      <a16:colId xmlns:a16="http://schemas.microsoft.com/office/drawing/2014/main" val="20000"/>
                    </a:ext>
                  </a:extLst>
                </a:gridCol>
                <a:gridCol w="4902200">
                  <a:extLst>
                    <a:ext uri="{9D8B030D-6E8A-4147-A177-3AD203B41FA5}">
                      <a16:colId xmlns:a16="http://schemas.microsoft.com/office/drawing/2014/main" val="20001"/>
                    </a:ext>
                  </a:extLst>
                </a:gridCol>
                <a:gridCol w="4902200">
                  <a:extLst>
                    <a:ext uri="{9D8B030D-6E8A-4147-A177-3AD203B41FA5}">
                      <a16:colId xmlns:a16="http://schemas.microsoft.com/office/drawing/2014/main" val="20002"/>
                    </a:ext>
                  </a:extLst>
                </a:gridCol>
              </a:tblGrid>
              <a:tr h="2741725">
                <a:tc>
                  <a:txBody>
                    <a:bodyPr/>
                    <a:lstStyle/>
                    <a:p>
                      <a:pPr marL="0" marR="0" lvl="0" indent="0" algn="ctr" rtl="0">
                        <a:spcBef>
                          <a:spcPts val="0"/>
                        </a:spcBef>
                        <a:spcAft>
                          <a:spcPts val="0"/>
                        </a:spcAft>
                        <a:buNone/>
                      </a:pPr>
                      <a:r>
                        <a:rPr lang="en-US" sz="3200" b="1" u="none" strike="noStrike" cap="none">
                          <a:solidFill>
                            <a:srgbClr val="D9D5DC"/>
                          </a:solidFill>
                          <a:latin typeface="Arial"/>
                          <a:ea typeface="Arial"/>
                          <a:cs typeface="Arial"/>
                          <a:sym typeface="Arial"/>
                        </a:rPr>
                        <a:t>Strategy</a:t>
                      </a:r>
                      <a:endParaRPr/>
                    </a:p>
                    <a:p>
                      <a:pPr marL="0" marR="0" lvl="0" indent="0" algn="ctr" rtl="0">
                        <a:spcBef>
                          <a:spcPts val="0"/>
                        </a:spcBef>
                        <a:spcAft>
                          <a:spcPts val="0"/>
                        </a:spcAft>
                        <a:buNone/>
                      </a:pPr>
                      <a:endParaRPr sz="3200" u="none" strike="noStrike" cap="none">
                        <a:solidFill>
                          <a:srgbClr val="D9D5DC"/>
                        </a:solidFill>
                        <a:latin typeface="Arial"/>
                        <a:ea typeface="Arial"/>
                        <a:cs typeface="Arial"/>
                        <a:sym typeface="Arial"/>
                      </a:endParaRPr>
                    </a:p>
                    <a:p>
                      <a:pPr marL="0" marR="0" lvl="0" indent="0" algn="ctr" rtl="0">
                        <a:spcBef>
                          <a:spcPts val="0"/>
                        </a:spcBef>
                        <a:spcAft>
                          <a:spcPts val="0"/>
                        </a:spcAft>
                        <a:buNone/>
                      </a:pPr>
                      <a:r>
                        <a:rPr lang="en-US" sz="3200" u="none" strike="noStrike" cap="none">
                          <a:solidFill>
                            <a:srgbClr val="D9D5DC"/>
                          </a:solidFill>
                          <a:latin typeface="Arial"/>
                          <a:ea typeface="Arial"/>
                          <a:cs typeface="Arial"/>
                          <a:sym typeface="Arial"/>
                        </a:rPr>
                        <a:t>What do you need your audience to know, feel, and do?</a:t>
                      </a:r>
                      <a:endParaRPr/>
                    </a:p>
                  </a:txBody>
                  <a:tcPr marL="91450" marR="91450" marT="45725" marB="45725">
                    <a:lnL w="9525" cap="flat" cmpd="sng">
                      <a:solidFill>
                        <a:srgbClr val="000000">
                          <a:alpha val="0"/>
                        </a:srgbClr>
                      </a:solidFill>
                      <a:prstDash val="solid"/>
                      <a:round/>
                      <a:headEnd type="none" w="sm" len="sm"/>
                      <a:tailEnd type="none" w="sm" len="sm"/>
                    </a:lnL>
                    <a:lnR w="12700" cap="flat" cmpd="sng">
                      <a:solidFill>
                        <a:srgbClr val="D9D5DC"/>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3200" b="1" u="none" strike="noStrike" cap="none">
                          <a:solidFill>
                            <a:srgbClr val="D9D5DC"/>
                          </a:solidFill>
                          <a:latin typeface="Arial"/>
                          <a:ea typeface="Arial"/>
                          <a:cs typeface="Arial"/>
                          <a:sym typeface="Arial"/>
                        </a:rPr>
                        <a:t>Framing</a:t>
                      </a:r>
                      <a:endParaRPr/>
                    </a:p>
                    <a:p>
                      <a:pPr marL="0" marR="0" lvl="0" indent="0" algn="ctr" rtl="0">
                        <a:spcBef>
                          <a:spcPts val="0"/>
                        </a:spcBef>
                        <a:spcAft>
                          <a:spcPts val="0"/>
                        </a:spcAft>
                        <a:buNone/>
                      </a:pPr>
                      <a:endParaRPr sz="3200" u="none" strike="noStrike" cap="none">
                        <a:solidFill>
                          <a:srgbClr val="D9D5DC"/>
                        </a:solidFill>
                        <a:latin typeface="Arial"/>
                        <a:ea typeface="Arial"/>
                        <a:cs typeface="Arial"/>
                        <a:sym typeface="Arial"/>
                      </a:endParaRPr>
                    </a:p>
                    <a:p>
                      <a:pPr marL="0" marR="0" lvl="0" indent="0" algn="ctr" rtl="0">
                        <a:spcBef>
                          <a:spcPts val="0"/>
                        </a:spcBef>
                        <a:spcAft>
                          <a:spcPts val="0"/>
                        </a:spcAft>
                        <a:buNone/>
                      </a:pPr>
                      <a:r>
                        <a:rPr lang="en-US" sz="3200" u="none" strike="noStrike" cap="none">
                          <a:solidFill>
                            <a:srgbClr val="D9D5DC"/>
                          </a:solidFill>
                          <a:latin typeface="Arial"/>
                          <a:ea typeface="Arial"/>
                          <a:cs typeface="Arial"/>
                          <a:sym typeface="Arial"/>
                        </a:rPr>
                        <a:t>How can you help them achieve their goals? </a:t>
                      </a:r>
                      <a:endParaRPr/>
                    </a:p>
                  </a:txBody>
                  <a:tcPr marL="91450" marR="91450" marT="45725" marB="45725">
                    <a:lnL w="12700" cap="flat" cmpd="sng">
                      <a:solidFill>
                        <a:srgbClr val="D9D5DC"/>
                      </a:solidFill>
                      <a:prstDash val="solid"/>
                      <a:round/>
                      <a:headEnd type="none" w="sm" len="sm"/>
                      <a:tailEnd type="none" w="sm" len="sm"/>
                    </a:lnL>
                    <a:lnR w="12700" cap="flat" cmpd="sng">
                      <a:solidFill>
                        <a:srgbClr val="D9D5DC"/>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3200" b="1" u="none" strike="noStrike" cap="none">
                          <a:solidFill>
                            <a:srgbClr val="D9D5DC"/>
                          </a:solidFill>
                          <a:latin typeface="Arial"/>
                          <a:ea typeface="Arial"/>
                          <a:cs typeface="Arial"/>
                          <a:sym typeface="Arial"/>
                        </a:rPr>
                        <a:t>Tools</a:t>
                      </a:r>
                      <a:endParaRPr/>
                    </a:p>
                    <a:p>
                      <a:pPr marL="0" marR="0" lvl="0" indent="0" algn="ctr" rtl="0">
                        <a:spcBef>
                          <a:spcPts val="0"/>
                        </a:spcBef>
                        <a:spcAft>
                          <a:spcPts val="0"/>
                        </a:spcAft>
                        <a:buNone/>
                      </a:pPr>
                      <a:endParaRPr sz="3200" u="none" strike="noStrike" cap="none">
                        <a:solidFill>
                          <a:srgbClr val="D9D5DC"/>
                        </a:solidFill>
                        <a:latin typeface="Arial"/>
                        <a:ea typeface="Arial"/>
                        <a:cs typeface="Arial"/>
                        <a:sym typeface="Arial"/>
                      </a:endParaRPr>
                    </a:p>
                    <a:p>
                      <a:pPr marL="0" marR="0" lvl="0" indent="0" algn="ctr" rtl="0">
                        <a:spcBef>
                          <a:spcPts val="0"/>
                        </a:spcBef>
                        <a:spcAft>
                          <a:spcPts val="0"/>
                        </a:spcAft>
                        <a:buNone/>
                      </a:pPr>
                      <a:r>
                        <a:rPr lang="en-US" sz="3200" u="none" strike="noStrike" cap="none">
                          <a:solidFill>
                            <a:srgbClr val="D9D5DC"/>
                          </a:solidFill>
                          <a:latin typeface="Arial"/>
                          <a:ea typeface="Arial"/>
                          <a:cs typeface="Arial"/>
                          <a:sym typeface="Arial"/>
                        </a:rPr>
                        <a:t>What language, stories, and data will matter to them?</a:t>
                      </a:r>
                      <a:endParaRPr/>
                    </a:p>
                  </a:txBody>
                  <a:tcPr marL="91450" marR="91450" marT="45725" marB="45725">
                    <a:lnL w="12700" cap="flat" cmpd="sng">
                      <a:solidFill>
                        <a:srgbClr val="D9D5DC"/>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19"/>
          <p:cNvSpPr/>
          <p:nvPr/>
        </p:nvSpPr>
        <p:spPr>
          <a:xfrm>
            <a:off x="-3544" y="-20578"/>
            <a:ext cx="1908544" cy="774021"/>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348" name="Google Shape;348;p19" descr="A logo with text on it&#10;&#10;AI-generated content may be incorrect."/>
          <p:cNvPicPr preferRelativeResize="0"/>
          <p:nvPr/>
        </p:nvPicPr>
        <p:blipFill rotWithShape="1">
          <a:blip r:embed="rId4">
            <a:alphaModFix/>
          </a:blip>
          <a:srcRect/>
          <a:stretch/>
        </p:blipFill>
        <p:spPr>
          <a:xfrm>
            <a:off x="15163800" y="9348951"/>
            <a:ext cx="2856083" cy="792724"/>
          </a:xfrm>
          <a:prstGeom prst="rect">
            <a:avLst/>
          </a:prstGeom>
          <a:noFill/>
          <a:ln>
            <a:noFill/>
          </a:ln>
        </p:spPr>
      </p:pic>
      <p:sp>
        <p:nvSpPr>
          <p:cNvPr id="349" name="Google Shape;349;p19"/>
          <p:cNvSpPr txBox="1"/>
          <p:nvPr/>
        </p:nvSpPr>
        <p:spPr>
          <a:xfrm>
            <a:off x="548491" y="646953"/>
            <a:ext cx="17191019" cy="1988550"/>
          </a:xfrm>
          <a:prstGeom prst="rect">
            <a:avLst/>
          </a:prstGeom>
          <a:noFill/>
          <a:ln>
            <a:noFill/>
          </a:ln>
        </p:spPr>
        <p:txBody>
          <a:bodyPr spcFirstLastPara="1" wrap="square" lIns="137125" tIns="68550" rIns="137125" bIns="68550" anchor="ctr" anchorCtr="0">
            <a:normAutofit/>
          </a:bodyPr>
          <a:lstStyle/>
          <a:p>
            <a:pPr marL="0" marR="0" lvl="0" indent="0" algn="l" rtl="0">
              <a:lnSpc>
                <a:spcPct val="90000"/>
              </a:lnSpc>
              <a:spcBef>
                <a:spcPts val="0"/>
              </a:spcBef>
              <a:spcAft>
                <a:spcPts val="0"/>
              </a:spcAft>
              <a:buClr>
                <a:schemeClr val="dk1"/>
              </a:buClr>
              <a:buSzPts val="1800"/>
              <a:buFont typeface="Barlow"/>
              <a:buNone/>
            </a:pPr>
            <a:r>
              <a:rPr lang="en-US" sz="6000" b="0" i="0" u="none" strike="noStrike" cap="none">
                <a:solidFill>
                  <a:schemeClr val="dk1"/>
                </a:solidFill>
                <a:latin typeface="Barlow Medium"/>
                <a:ea typeface="Barlow Medium"/>
                <a:cs typeface="Barlow Medium"/>
                <a:sym typeface="Barlow Medium"/>
              </a:rPr>
              <a:t>Policymakers</a:t>
            </a:r>
            <a:endParaRPr/>
          </a:p>
        </p:txBody>
      </p:sp>
      <p:graphicFrame>
        <p:nvGraphicFramePr>
          <p:cNvPr id="350" name="Google Shape;350;p19"/>
          <p:cNvGraphicFramePr/>
          <p:nvPr/>
        </p:nvGraphicFramePr>
        <p:xfrm>
          <a:off x="685800" y="2476500"/>
          <a:ext cx="16546800" cy="6766520"/>
        </p:xfrm>
        <a:graphic>
          <a:graphicData uri="http://schemas.openxmlformats.org/drawingml/2006/table">
            <a:tbl>
              <a:tblPr firstRow="1" bandRow="1">
                <a:noFill/>
                <a:tableStyleId>{4790BDE5-9F73-4B57-83CA-747336BD181A}</a:tableStyleId>
              </a:tblPr>
              <a:tblGrid>
                <a:gridCol w="5515600">
                  <a:extLst>
                    <a:ext uri="{9D8B030D-6E8A-4147-A177-3AD203B41FA5}">
                      <a16:colId xmlns:a16="http://schemas.microsoft.com/office/drawing/2014/main" val="20000"/>
                    </a:ext>
                  </a:extLst>
                </a:gridCol>
                <a:gridCol w="5515600">
                  <a:extLst>
                    <a:ext uri="{9D8B030D-6E8A-4147-A177-3AD203B41FA5}">
                      <a16:colId xmlns:a16="http://schemas.microsoft.com/office/drawing/2014/main" val="20001"/>
                    </a:ext>
                  </a:extLst>
                </a:gridCol>
                <a:gridCol w="5515600">
                  <a:extLst>
                    <a:ext uri="{9D8B030D-6E8A-4147-A177-3AD203B41FA5}">
                      <a16:colId xmlns:a16="http://schemas.microsoft.com/office/drawing/2014/main" val="20002"/>
                    </a:ext>
                  </a:extLst>
                </a:gridCol>
              </a:tblGrid>
              <a:tr h="2125500">
                <a:tc>
                  <a:txBody>
                    <a:bodyPr/>
                    <a:lstStyle/>
                    <a:p>
                      <a:pPr marL="0" marR="0" lvl="0" indent="0" algn="ctr" rtl="0">
                        <a:spcBef>
                          <a:spcPts val="0"/>
                        </a:spcBef>
                        <a:spcAft>
                          <a:spcPts val="0"/>
                        </a:spcAft>
                        <a:buNone/>
                      </a:pPr>
                      <a:r>
                        <a:rPr lang="en-US" sz="3200" b="1" u="none" strike="noStrike" cap="none">
                          <a:solidFill>
                            <a:schemeClr val="dk1"/>
                          </a:solidFill>
                          <a:latin typeface="Arial"/>
                          <a:ea typeface="Arial"/>
                          <a:cs typeface="Arial"/>
                          <a:sym typeface="Arial"/>
                        </a:rPr>
                        <a:t>Strategy</a:t>
                      </a:r>
                      <a:endParaRPr sz="3200" u="none" strike="noStrike" cap="none">
                        <a:solidFill>
                          <a:schemeClr val="dk1"/>
                        </a:solidFill>
                        <a:latin typeface="Arial"/>
                        <a:ea typeface="Arial"/>
                        <a:cs typeface="Arial"/>
                        <a:sym typeface="Arial"/>
                      </a:endParaRPr>
                    </a:p>
                    <a:p>
                      <a:pPr marL="0" marR="0" lvl="0" indent="0" algn="ctr" rtl="0">
                        <a:spcBef>
                          <a:spcPts val="0"/>
                        </a:spcBef>
                        <a:spcAft>
                          <a:spcPts val="0"/>
                        </a:spcAft>
                        <a:buNone/>
                      </a:pPr>
                      <a:r>
                        <a:rPr lang="en-US" sz="3200" u="none" strike="noStrike" cap="none">
                          <a:solidFill>
                            <a:schemeClr val="dk1"/>
                          </a:solidFill>
                          <a:latin typeface="Arial"/>
                          <a:ea typeface="Arial"/>
                          <a:cs typeface="Arial"/>
                          <a:sym typeface="Arial"/>
                        </a:rPr>
                        <a:t>What do you need your audience to know, feel, </a:t>
                      </a:r>
                      <a:br>
                        <a:rPr lang="en-US" sz="3200" u="none" strike="noStrike" cap="none">
                          <a:solidFill>
                            <a:schemeClr val="dk1"/>
                          </a:solidFill>
                          <a:latin typeface="Arial"/>
                          <a:ea typeface="Arial"/>
                          <a:cs typeface="Arial"/>
                          <a:sym typeface="Arial"/>
                        </a:rPr>
                      </a:br>
                      <a:r>
                        <a:rPr lang="en-US" sz="3200" u="none" strike="noStrike" cap="none">
                          <a:solidFill>
                            <a:schemeClr val="dk1"/>
                          </a:solidFill>
                          <a:latin typeface="Arial"/>
                          <a:ea typeface="Arial"/>
                          <a:cs typeface="Arial"/>
                          <a:sym typeface="Arial"/>
                        </a:rPr>
                        <a:t>and do?</a:t>
                      </a:r>
                      <a:endParaRPr/>
                    </a:p>
                  </a:txBody>
                  <a:tcPr marL="137150" marR="137150" marT="137150" marB="137150">
                    <a:lnL w="9525" cap="flat" cmpd="sng">
                      <a:solidFill>
                        <a:srgbClr val="000000">
                          <a:alpha val="0"/>
                        </a:srgbClr>
                      </a:solidFill>
                      <a:prstDash val="solid"/>
                      <a:round/>
                      <a:headEnd type="none" w="sm" len="sm"/>
                      <a:tailEnd type="none" w="sm" len="sm"/>
                    </a:lnL>
                    <a:lnR w="12700" cap="flat" cmpd="sng">
                      <a:solidFill>
                        <a:srgbClr val="D9D5DC"/>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D9D5DC"/>
                      </a:solidFill>
                      <a:prstDash val="solid"/>
                      <a:round/>
                      <a:headEnd type="none" w="sm" len="sm"/>
                      <a:tailEnd type="none" w="sm" len="sm"/>
                    </a:lnB>
                  </a:tcPr>
                </a:tc>
                <a:tc>
                  <a:txBody>
                    <a:bodyPr/>
                    <a:lstStyle/>
                    <a:p>
                      <a:pPr marL="0" marR="0" lvl="0" indent="0" algn="ctr" rtl="0">
                        <a:spcBef>
                          <a:spcPts val="0"/>
                        </a:spcBef>
                        <a:spcAft>
                          <a:spcPts val="0"/>
                        </a:spcAft>
                        <a:buNone/>
                      </a:pPr>
                      <a:r>
                        <a:rPr lang="en-US" sz="3200" b="1" u="none" strike="noStrike" cap="none">
                          <a:solidFill>
                            <a:schemeClr val="dk1"/>
                          </a:solidFill>
                          <a:latin typeface="Arial"/>
                          <a:ea typeface="Arial"/>
                          <a:cs typeface="Arial"/>
                          <a:sym typeface="Arial"/>
                        </a:rPr>
                        <a:t>Framing</a:t>
                      </a:r>
                      <a:endParaRPr sz="3200" u="none" strike="noStrike" cap="none">
                        <a:solidFill>
                          <a:schemeClr val="dk1"/>
                        </a:solidFill>
                        <a:latin typeface="Arial"/>
                        <a:ea typeface="Arial"/>
                        <a:cs typeface="Arial"/>
                        <a:sym typeface="Arial"/>
                      </a:endParaRPr>
                    </a:p>
                    <a:p>
                      <a:pPr marL="0" marR="0" lvl="0" indent="0" algn="ctr" rtl="0">
                        <a:spcBef>
                          <a:spcPts val="0"/>
                        </a:spcBef>
                        <a:spcAft>
                          <a:spcPts val="0"/>
                        </a:spcAft>
                        <a:buNone/>
                      </a:pPr>
                      <a:r>
                        <a:rPr lang="en-US" sz="3200" u="none" strike="noStrike" cap="none">
                          <a:solidFill>
                            <a:schemeClr val="dk1"/>
                          </a:solidFill>
                          <a:latin typeface="Arial"/>
                          <a:ea typeface="Arial"/>
                          <a:cs typeface="Arial"/>
                          <a:sym typeface="Arial"/>
                        </a:rPr>
                        <a:t>How can you help them achieve their goals? </a:t>
                      </a:r>
                      <a:endParaRPr/>
                    </a:p>
                  </a:txBody>
                  <a:tcPr marL="137150" marR="137150" marT="137150" marB="137150">
                    <a:lnL w="12700" cap="flat" cmpd="sng">
                      <a:solidFill>
                        <a:srgbClr val="D9D5DC"/>
                      </a:solidFill>
                      <a:prstDash val="solid"/>
                      <a:round/>
                      <a:headEnd type="none" w="sm" len="sm"/>
                      <a:tailEnd type="none" w="sm" len="sm"/>
                    </a:lnL>
                    <a:lnR w="12700" cap="flat" cmpd="sng">
                      <a:solidFill>
                        <a:srgbClr val="D9D5DC"/>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D9D5DC"/>
                      </a:solidFill>
                      <a:prstDash val="solid"/>
                      <a:round/>
                      <a:headEnd type="none" w="sm" len="sm"/>
                      <a:tailEnd type="none" w="sm" len="sm"/>
                    </a:lnB>
                  </a:tcPr>
                </a:tc>
                <a:tc>
                  <a:txBody>
                    <a:bodyPr/>
                    <a:lstStyle/>
                    <a:p>
                      <a:pPr marL="0" marR="0" lvl="0" indent="0" algn="ctr" rtl="0">
                        <a:spcBef>
                          <a:spcPts val="0"/>
                        </a:spcBef>
                        <a:spcAft>
                          <a:spcPts val="0"/>
                        </a:spcAft>
                        <a:buNone/>
                      </a:pPr>
                      <a:r>
                        <a:rPr lang="en-US" sz="3200" b="1" u="none" strike="noStrike" cap="none">
                          <a:solidFill>
                            <a:schemeClr val="dk1"/>
                          </a:solidFill>
                          <a:latin typeface="Arial"/>
                          <a:ea typeface="Arial"/>
                          <a:cs typeface="Arial"/>
                          <a:sym typeface="Arial"/>
                        </a:rPr>
                        <a:t>Tools</a:t>
                      </a:r>
                      <a:endParaRPr sz="3200" u="none" strike="noStrike" cap="none">
                        <a:solidFill>
                          <a:schemeClr val="dk1"/>
                        </a:solidFill>
                        <a:latin typeface="Arial"/>
                        <a:ea typeface="Arial"/>
                        <a:cs typeface="Arial"/>
                        <a:sym typeface="Arial"/>
                      </a:endParaRPr>
                    </a:p>
                    <a:p>
                      <a:pPr marL="0" marR="0" lvl="0" indent="0" algn="ctr" rtl="0">
                        <a:spcBef>
                          <a:spcPts val="0"/>
                        </a:spcBef>
                        <a:spcAft>
                          <a:spcPts val="0"/>
                        </a:spcAft>
                        <a:buNone/>
                      </a:pPr>
                      <a:r>
                        <a:rPr lang="en-US" sz="3200" u="none" strike="noStrike" cap="none">
                          <a:solidFill>
                            <a:schemeClr val="dk1"/>
                          </a:solidFill>
                          <a:latin typeface="Arial"/>
                          <a:ea typeface="Arial"/>
                          <a:cs typeface="Arial"/>
                          <a:sym typeface="Arial"/>
                        </a:rPr>
                        <a:t>What language, stories, and data will matter to them?</a:t>
                      </a:r>
                      <a:endParaRPr/>
                    </a:p>
                  </a:txBody>
                  <a:tcPr marL="137150" marR="137150" marT="137150" marB="137150">
                    <a:lnL w="12700" cap="flat" cmpd="sng">
                      <a:solidFill>
                        <a:srgbClr val="D9D5DC"/>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D9D5DC"/>
                      </a:solidFill>
                      <a:prstDash val="solid"/>
                      <a:round/>
                      <a:headEnd type="none" w="sm" len="sm"/>
                      <a:tailEnd type="none" w="sm" len="sm"/>
                    </a:lnB>
                  </a:tcPr>
                </a:tc>
                <a:extLst>
                  <a:ext uri="{0D108BD9-81ED-4DB2-BD59-A6C34878D82A}">
                    <a16:rowId xmlns:a16="http://schemas.microsoft.com/office/drawing/2014/main" val="10000"/>
                  </a:ext>
                </a:extLst>
              </a:tr>
              <a:tr h="3437100">
                <a:tc>
                  <a:txBody>
                    <a:bodyPr/>
                    <a:lstStyle/>
                    <a:p>
                      <a:pPr marL="0" marR="0" lvl="0" indent="0" algn="ctr" rtl="0">
                        <a:spcBef>
                          <a:spcPts val="0"/>
                        </a:spcBef>
                        <a:spcAft>
                          <a:spcPts val="0"/>
                        </a:spcAft>
                        <a:buNone/>
                      </a:pPr>
                      <a:r>
                        <a:rPr lang="en-US" sz="2800" i="1" u="none" strike="noStrike" cap="none">
                          <a:solidFill>
                            <a:schemeClr val="dk1"/>
                          </a:solidFill>
                          <a:latin typeface="Arial"/>
                          <a:ea typeface="Arial"/>
                          <a:cs typeface="Arial"/>
                          <a:sym typeface="Arial"/>
                        </a:rPr>
                        <a:t>Lieutenant Governor Sanchez serves on the governing board. We need her to see the cross-sector relevance of the goal and embed it into the state’s economic development plan.</a:t>
                      </a:r>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D9D5DC"/>
                      </a:solidFill>
                      <a:prstDash val="solid"/>
                      <a:round/>
                      <a:headEnd type="none" w="sm" len="sm"/>
                      <a:tailEnd type="none" w="sm" len="sm"/>
                    </a:lnR>
                    <a:lnT w="12700" cap="flat" cmpd="sng">
                      <a:solidFill>
                        <a:srgbClr val="D9D5DC"/>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800" i="1" u="none" strike="noStrike" cap="none">
                          <a:solidFill>
                            <a:schemeClr val="dk1"/>
                          </a:solidFill>
                          <a:latin typeface="Arial"/>
                          <a:ea typeface="Arial"/>
                          <a:cs typeface="Arial"/>
                          <a:sym typeface="Arial"/>
                        </a:rPr>
                        <a:t>Lt. Gov. Sanchez is competing with neighboring states to draw more people and dollars.</a:t>
                      </a:r>
                      <a:endParaRPr/>
                    </a:p>
                    <a:p>
                      <a:pPr marL="0" marR="0" lvl="0" indent="0" algn="ctr" rtl="0">
                        <a:spcBef>
                          <a:spcPts val="0"/>
                        </a:spcBef>
                        <a:spcAft>
                          <a:spcPts val="0"/>
                        </a:spcAft>
                        <a:buNone/>
                      </a:pPr>
                      <a:endParaRPr sz="2800" i="1" u="none" strike="noStrike" cap="none">
                        <a:solidFill>
                          <a:schemeClr val="dk1"/>
                        </a:solidFill>
                        <a:latin typeface="Arial"/>
                        <a:ea typeface="Arial"/>
                        <a:cs typeface="Arial"/>
                        <a:sym typeface="Arial"/>
                      </a:endParaRPr>
                    </a:p>
                    <a:p>
                      <a:pPr marL="0" marR="0" lvl="0" indent="0" algn="ctr" rtl="0">
                        <a:spcBef>
                          <a:spcPts val="0"/>
                        </a:spcBef>
                        <a:spcAft>
                          <a:spcPts val="0"/>
                        </a:spcAft>
                        <a:buNone/>
                      </a:pPr>
                      <a:r>
                        <a:rPr lang="en-US" sz="2800" i="1" u="none" strike="noStrike" cap="none">
                          <a:solidFill>
                            <a:schemeClr val="dk1"/>
                          </a:solidFill>
                          <a:latin typeface="Arial"/>
                          <a:ea typeface="Arial"/>
                          <a:cs typeface="Arial"/>
                          <a:sym typeface="Arial"/>
                        </a:rPr>
                        <a:t>The higher ed goal gives her a clear framework for how that sector can contribute to statewide objectives.</a:t>
                      </a:r>
                      <a:endParaRPr/>
                    </a:p>
                  </a:txBody>
                  <a:tcPr marL="137150" marR="137150" marT="137150" marB="137150" anchor="ctr">
                    <a:lnL w="12700" cap="flat" cmpd="sng">
                      <a:solidFill>
                        <a:srgbClr val="D9D5DC"/>
                      </a:solidFill>
                      <a:prstDash val="solid"/>
                      <a:round/>
                      <a:headEnd type="none" w="sm" len="sm"/>
                      <a:tailEnd type="none" w="sm" len="sm"/>
                    </a:lnL>
                    <a:lnR w="12700" cap="flat" cmpd="sng">
                      <a:solidFill>
                        <a:srgbClr val="D9D5DC"/>
                      </a:solidFill>
                      <a:prstDash val="solid"/>
                      <a:round/>
                      <a:headEnd type="none" w="sm" len="sm"/>
                      <a:tailEnd type="none" w="sm" len="sm"/>
                    </a:lnR>
                    <a:lnT w="12700" cap="flat" cmpd="sng">
                      <a:solidFill>
                        <a:srgbClr val="D9D5DC"/>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800" i="1" u="none" strike="noStrike" cap="none">
                          <a:solidFill>
                            <a:schemeClr val="dk1"/>
                          </a:solidFill>
                          <a:latin typeface="Arial"/>
                          <a:ea typeface="Arial"/>
                          <a:cs typeface="Arial"/>
                          <a:sym typeface="Arial"/>
                        </a:rPr>
                        <a:t>Language about state competitiveness and return on higher ed investment</a:t>
                      </a:r>
                      <a:endParaRPr/>
                    </a:p>
                    <a:p>
                      <a:pPr marL="0" marR="0" lvl="0" indent="0" algn="ctr" rtl="0">
                        <a:spcBef>
                          <a:spcPts val="0"/>
                        </a:spcBef>
                        <a:spcAft>
                          <a:spcPts val="0"/>
                        </a:spcAft>
                        <a:buNone/>
                      </a:pPr>
                      <a:endParaRPr sz="2800" i="1" u="none" strike="noStrike" cap="none">
                        <a:solidFill>
                          <a:schemeClr val="dk1"/>
                        </a:solidFill>
                        <a:latin typeface="Arial"/>
                        <a:ea typeface="Arial"/>
                        <a:cs typeface="Arial"/>
                        <a:sym typeface="Arial"/>
                      </a:endParaRPr>
                    </a:p>
                    <a:p>
                      <a:pPr marL="0" marR="0" lvl="0" indent="0" algn="ctr" rtl="0">
                        <a:spcBef>
                          <a:spcPts val="0"/>
                        </a:spcBef>
                        <a:spcAft>
                          <a:spcPts val="0"/>
                        </a:spcAft>
                        <a:buNone/>
                      </a:pPr>
                      <a:r>
                        <a:rPr lang="en-US" sz="2800" i="1" u="none" strike="noStrike" cap="none">
                          <a:solidFill>
                            <a:schemeClr val="dk1"/>
                          </a:solidFill>
                          <a:latin typeface="Arial"/>
                          <a:ea typeface="Arial"/>
                          <a:cs typeface="Arial"/>
                          <a:sym typeface="Arial"/>
                        </a:rPr>
                        <a:t>Stories from constituents in priority districts</a:t>
                      </a:r>
                      <a:endParaRPr/>
                    </a:p>
                    <a:p>
                      <a:pPr marL="0" marR="0" lvl="0" indent="0" algn="ctr" rtl="0">
                        <a:spcBef>
                          <a:spcPts val="0"/>
                        </a:spcBef>
                        <a:spcAft>
                          <a:spcPts val="0"/>
                        </a:spcAft>
                        <a:buNone/>
                      </a:pPr>
                      <a:endParaRPr sz="2800" i="1" u="none" strike="noStrike" cap="none">
                        <a:solidFill>
                          <a:schemeClr val="dk1"/>
                        </a:solidFill>
                        <a:latin typeface="Arial"/>
                        <a:ea typeface="Arial"/>
                        <a:cs typeface="Arial"/>
                        <a:sym typeface="Arial"/>
                      </a:endParaRPr>
                    </a:p>
                    <a:p>
                      <a:pPr marL="0" marR="0" lvl="0" indent="0" algn="ctr" rtl="0">
                        <a:spcBef>
                          <a:spcPts val="0"/>
                        </a:spcBef>
                        <a:spcAft>
                          <a:spcPts val="0"/>
                        </a:spcAft>
                        <a:buNone/>
                      </a:pPr>
                      <a:r>
                        <a:rPr lang="en-US" sz="2800" i="1" u="none" strike="noStrike" cap="none">
                          <a:solidFill>
                            <a:schemeClr val="dk1"/>
                          </a:solidFill>
                          <a:latin typeface="Arial"/>
                          <a:ea typeface="Arial"/>
                          <a:cs typeface="Arial"/>
                          <a:sym typeface="Arial"/>
                        </a:rPr>
                        <a:t>Data about tax contribution per quality credential; numbers of unfilled jobs that require training</a:t>
                      </a:r>
                      <a:endParaRPr/>
                    </a:p>
                  </a:txBody>
                  <a:tcPr marL="137150" marR="137150" marT="137150" marB="137150" anchor="ctr">
                    <a:lnL w="12700" cap="flat" cmpd="sng">
                      <a:solidFill>
                        <a:srgbClr val="D9D5DC"/>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9D5DC"/>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20"/>
          <p:cNvSpPr/>
          <p:nvPr/>
        </p:nvSpPr>
        <p:spPr>
          <a:xfrm>
            <a:off x="-3544" y="-20578"/>
            <a:ext cx="1908544" cy="774021"/>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356" name="Google Shape;356;p20" descr="A logo with text on it&#10;&#10;AI-generated content may be incorrect."/>
          <p:cNvPicPr preferRelativeResize="0"/>
          <p:nvPr/>
        </p:nvPicPr>
        <p:blipFill rotWithShape="1">
          <a:blip r:embed="rId4">
            <a:alphaModFix/>
          </a:blip>
          <a:srcRect/>
          <a:stretch/>
        </p:blipFill>
        <p:spPr>
          <a:xfrm>
            <a:off x="15163800" y="9348951"/>
            <a:ext cx="2856083" cy="792724"/>
          </a:xfrm>
          <a:prstGeom prst="rect">
            <a:avLst/>
          </a:prstGeom>
          <a:noFill/>
          <a:ln>
            <a:noFill/>
          </a:ln>
        </p:spPr>
      </p:pic>
      <p:sp>
        <p:nvSpPr>
          <p:cNvPr id="357" name="Google Shape;357;p20"/>
          <p:cNvSpPr txBox="1"/>
          <p:nvPr/>
        </p:nvSpPr>
        <p:spPr>
          <a:xfrm>
            <a:off x="548491" y="646953"/>
            <a:ext cx="17191019" cy="1988550"/>
          </a:xfrm>
          <a:prstGeom prst="rect">
            <a:avLst/>
          </a:prstGeom>
          <a:noFill/>
          <a:ln>
            <a:noFill/>
          </a:ln>
        </p:spPr>
        <p:txBody>
          <a:bodyPr spcFirstLastPara="1" wrap="square" lIns="137125" tIns="68550" rIns="137125" bIns="68550" anchor="ctr" anchorCtr="0">
            <a:normAutofit/>
          </a:bodyPr>
          <a:lstStyle/>
          <a:p>
            <a:pPr marL="0" marR="0" lvl="0" indent="0" algn="l" rtl="0">
              <a:lnSpc>
                <a:spcPct val="90000"/>
              </a:lnSpc>
              <a:spcBef>
                <a:spcPts val="0"/>
              </a:spcBef>
              <a:spcAft>
                <a:spcPts val="0"/>
              </a:spcAft>
              <a:buClr>
                <a:schemeClr val="dk1"/>
              </a:buClr>
              <a:buSzPts val="1800"/>
              <a:buFont typeface="Barlow"/>
              <a:buNone/>
            </a:pPr>
            <a:r>
              <a:rPr lang="en-US" sz="6000" b="0" i="0" u="none" strike="noStrike" cap="none">
                <a:solidFill>
                  <a:schemeClr val="dk1"/>
                </a:solidFill>
                <a:latin typeface="Barlow Medium"/>
                <a:ea typeface="Barlow Medium"/>
                <a:cs typeface="Barlow Medium"/>
                <a:sym typeface="Barlow Medium"/>
              </a:rPr>
              <a:t>Workforce Leaders</a:t>
            </a:r>
            <a:endParaRPr/>
          </a:p>
        </p:txBody>
      </p:sp>
      <p:graphicFrame>
        <p:nvGraphicFramePr>
          <p:cNvPr id="358" name="Google Shape;358;p20"/>
          <p:cNvGraphicFramePr/>
          <p:nvPr/>
        </p:nvGraphicFramePr>
        <p:xfrm>
          <a:off x="685800" y="2476500"/>
          <a:ext cx="16546800" cy="6339800"/>
        </p:xfrm>
        <a:graphic>
          <a:graphicData uri="http://schemas.openxmlformats.org/drawingml/2006/table">
            <a:tbl>
              <a:tblPr firstRow="1" bandRow="1">
                <a:noFill/>
                <a:tableStyleId>{4790BDE5-9F73-4B57-83CA-747336BD181A}</a:tableStyleId>
              </a:tblPr>
              <a:tblGrid>
                <a:gridCol w="5515600">
                  <a:extLst>
                    <a:ext uri="{9D8B030D-6E8A-4147-A177-3AD203B41FA5}">
                      <a16:colId xmlns:a16="http://schemas.microsoft.com/office/drawing/2014/main" val="20000"/>
                    </a:ext>
                  </a:extLst>
                </a:gridCol>
                <a:gridCol w="5515600">
                  <a:extLst>
                    <a:ext uri="{9D8B030D-6E8A-4147-A177-3AD203B41FA5}">
                      <a16:colId xmlns:a16="http://schemas.microsoft.com/office/drawing/2014/main" val="20001"/>
                    </a:ext>
                  </a:extLst>
                </a:gridCol>
                <a:gridCol w="5515600">
                  <a:extLst>
                    <a:ext uri="{9D8B030D-6E8A-4147-A177-3AD203B41FA5}">
                      <a16:colId xmlns:a16="http://schemas.microsoft.com/office/drawing/2014/main" val="20002"/>
                    </a:ext>
                  </a:extLst>
                </a:gridCol>
              </a:tblGrid>
              <a:tr h="2125500">
                <a:tc>
                  <a:txBody>
                    <a:bodyPr/>
                    <a:lstStyle/>
                    <a:p>
                      <a:pPr marL="0" marR="0" lvl="0" indent="0" algn="ctr" rtl="0">
                        <a:spcBef>
                          <a:spcPts val="0"/>
                        </a:spcBef>
                        <a:spcAft>
                          <a:spcPts val="0"/>
                        </a:spcAft>
                        <a:buNone/>
                      </a:pPr>
                      <a:r>
                        <a:rPr lang="en-US" sz="3200" b="1" u="none" strike="noStrike" cap="none">
                          <a:solidFill>
                            <a:schemeClr val="dk1"/>
                          </a:solidFill>
                          <a:latin typeface="Arial"/>
                          <a:ea typeface="Arial"/>
                          <a:cs typeface="Arial"/>
                          <a:sym typeface="Arial"/>
                        </a:rPr>
                        <a:t>Strategy</a:t>
                      </a:r>
                      <a:endParaRPr sz="3200" u="none" strike="noStrike" cap="none">
                        <a:solidFill>
                          <a:schemeClr val="dk1"/>
                        </a:solidFill>
                        <a:latin typeface="Arial"/>
                        <a:ea typeface="Arial"/>
                        <a:cs typeface="Arial"/>
                        <a:sym typeface="Arial"/>
                      </a:endParaRPr>
                    </a:p>
                    <a:p>
                      <a:pPr marL="0" marR="0" lvl="0" indent="0" algn="ctr" rtl="0">
                        <a:spcBef>
                          <a:spcPts val="0"/>
                        </a:spcBef>
                        <a:spcAft>
                          <a:spcPts val="0"/>
                        </a:spcAft>
                        <a:buNone/>
                      </a:pPr>
                      <a:r>
                        <a:rPr lang="en-US" sz="3200" u="none" strike="noStrike" cap="none">
                          <a:solidFill>
                            <a:schemeClr val="dk1"/>
                          </a:solidFill>
                          <a:latin typeface="Arial"/>
                          <a:ea typeface="Arial"/>
                          <a:cs typeface="Arial"/>
                          <a:sym typeface="Arial"/>
                        </a:rPr>
                        <a:t>What do you need your audience to know, feel, </a:t>
                      </a:r>
                      <a:br>
                        <a:rPr lang="en-US" sz="3200" u="none" strike="noStrike" cap="none">
                          <a:solidFill>
                            <a:schemeClr val="dk1"/>
                          </a:solidFill>
                          <a:latin typeface="Arial"/>
                          <a:ea typeface="Arial"/>
                          <a:cs typeface="Arial"/>
                          <a:sym typeface="Arial"/>
                        </a:rPr>
                      </a:br>
                      <a:r>
                        <a:rPr lang="en-US" sz="3200" u="none" strike="noStrike" cap="none">
                          <a:solidFill>
                            <a:schemeClr val="dk1"/>
                          </a:solidFill>
                          <a:latin typeface="Arial"/>
                          <a:ea typeface="Arial"/>
                          <a:cs typeface="Arial"/>
                          <a:sym typeface="Arial"/>
                        </a:rPr>
                        <a:t>and do?</a:t>
                      </a:r>
                      <a:endParaRPr/>
                    </a:p>
                  </a:txBody>
                  <a:tcPr marL="137150" marR="137150" marT="137150" marB="137150">
                    <a:lnL w="9525" cap="flat" cmpd="sng">
                      <a:solidFill>
                        <a:srgbClr val="000000">
                          <a:alpha val="0"/>
                        </a:srgbClr>
                      </a:solidFill>
                      <a:prstDash val="solid"/>
                      <a:round/>
                      <a:headEnd type="none" w="sm" len="sm"/>
                      <a:tailEnd type="none" w="sm" len="sm"/>
                    </a:lnL>
                    <a:lnR w="12700" cap="flat" cmpd="sng">
                      <a:solidFill>
                        <a:srgbClr val="D9D5DC"/>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D9D5DC"/>
                      </a:solidFill>
                      <a:prstDash val="solid"/>
                      <a:round/>
                      <a:headEnd type="none" w="sm" len="sm"/>
                      <a:tailEnd type="none" w="sm" len="sm"/>
                    </a:lnB>
                  </a:tcPr>
                </a:tc>
                <a:tc>
                  <a:txBody>
                    <a:bodyPr/>
                    <a:lstStyle/>
                    <a:p>
                      <a:pPr marL="0" marR="0" lvl="0" indent="0" algn="ctr" rtl="0">
                        <a:spcBef>
                          <a:spcPts val="0"/>
                        </a:spcBef>
                        <a:spcAft>
                          <a:spcPts val="0"/>
                        </a:spcAft>
                        <a:buNone/>
                      </a:pPr>
                      <a:r>
                        <a:rPr lang="en-US" sz="3200" b="1" u="none" strike="noStrike" cap="none">
                          <a:solidFill>
                            <a:schemeClr val="dk1"/>
                          </a:solidFill>
                          <a:latin typeface="Arial"/>
                          <a:ea typeface="Arial"/>
                          <a:cs typeface="Arial"/>
                          <a:sym typeface="Arial"/>
                        </a:rPr>
                        <a:t>Framing</a:t>
                      </a:r>
                      <a:endParaRPr sz="3200" u="none" strike="noStrike" cap="none">
                        <a:solidFill>
                          <a:schemeClr val="dk1"/>
                        </a:solidFill>
                        <a:latin typeface="Arial"/>
                        <a:ea typeface="Arial"/>
                        <a:cs typeface="Arial"/>
                        <a:sym typeface="Arial"/>
                      </a:endParaRPr>
                    </a:p>
                    <a:p>
                      <a:pPr marL="0" marR="0" lvl="0" indent="0" algn="ctr" rtl="0">
                        <a:spcBef>
                          <a:spcPts val="0"/>
                        </a:spcBef>
                        <a:spcAft>
                          <a:spcPts val="0"/>
                        </a:spcAft>
                        <a:buNone/>
                      </a:pPr>
                      <a:r>
                        <a:rPr lang="en-US" sz="3200" u="none" strike="noStrike" cap="none">
                          <a:solidFill>
                            <a:schemeClr val="dk1"/>
                          </a:solidFill>
                          <a:latin typeface="Arial"/>
                          <a:ea typeface="Arial"/>
                          <a:cs typeface="Arial"/>
                          <a:sym typeface="Arial"/>
                        </a:rPr>
                        <a:t>How can you help them achieve their goals? </a:t>
                      </a:r>
                      <a:endParaRPr/>
                    </a:p>
                  </a:txBody>
                  <a:tcPr marL="137150" marR="137150" marT="137150" marB="137150">
                    <a:lnL w="12700" cap="flat" cmpd="sng">
                      <a:solidFill>
                        <a:srgbClr val="D9D5DC"/>
                      </a:solidFill>
                      <a:prstDash val="solid"/>
                      <a:round/>
                      <a:headEnd type="none" w="sm" len="sm"/>
                      <a:tailEnd type="none" w="sm" len="sm"/>
                    </a:lnL>
                    <a:lnR w="12700" cap="flat" cmpd="sng">
                      <a:solidFill>
                        <a:srgbClr val="D9D5DC"/>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D9D5DC"/>
                      </a:solidFill>
                      <a:prstDash val="solid"/>
                      <a:round/>
                      <a:headEnd type="none" w="sm" len="sm"/>
                      <a:tailEnd type="none" w="sm" len="sm"/>
                    </a:lnB>
                  </a:tcPr>
                </a:tc>
                <a:tc>
                  <a:txBody>
                    <a:bodyPr/>
                    <a:lstStyle/>
                    <a:p>
                      <a:pPr marL="0" marR="0" lvl="0" indent="0" algn="ctr" rtl="0">
                        <a:spcBef>
                          <a:spcPts val="0"/>
                        </a:spcBef>
                        <a:spcAft>
                          <a:spcPts val="0"/>
                        </a:spcAft>
                        <a:buNone/>
                      </a:pPr>
                      <a:r>
                        <a:rPr lang="en-US" sz="3200" b="1" u="none" strike="noStrike" cap="none">
                          <a:solidFill>
                            <a:schemeClr val="dk1"/>
                          </a:solidFill>
                          <a:latin typeface="Arial"/>
                          <a:ea typeface="Arial"/>
                          <a:cs typeface="Arial"/>
                          <a:sym typeface="Arial"/>
                        </a:rPr>
                        <a:t>Tools</a:t>
                      </a:r>
                      <a:endParaRPr sz="3200" u="none" strike="noStrike" cap="none">
                        <a:solidFill>
                          <a:schemeClr val="dk1"/>
                        </a:solidFill>
                        <a:latin typeface="Arial"/>
                        <a:ea typeface="Arial"/>
                        <a:cs typeface="Arial"/>
                        <a:sym typeface="Arial"/>
                      </a:endParaRPr>
                    </a:p>
                    <a:p>
                      <a:pPr marL="0" marR="0" lvl="0" indent="0" algn="ctr" rtl="0">
                        <a:spcBef>
                          <a:spcPts val="0"/>
                        </a:spcBef>
                        <a:spcAft>
                          <a:spcPts val="0"/>
                        </a:spcAft>
                        <a:buNone/>
                      </a:pPr>
                      <a:r>
                        <a:rPr lang="en-US" sz="3200" u="none" strike="noStrike" cap="none">
                          <a:solidFill>
                            <a:schemeClr val="dk1"/>
                          </a:solidFill>
                          <a:latin typeface="Arial"/>
                          <a:ea typeface="Arial"/>
                          <a:cs typeface="Arial"/>
                          <a:sym typeface="Arial"/>
                        </a:rPr>
                        <a:t>What language, stories, and data will matter to them?</a:t>
                      </a:r>
                      <a:endParaRPr/>
                    </a:p>
                  </a:txBody>
                  <a:tcPr marL="137150" marR="137150" marT="137150" marB="137150">
                    <a:lnL w="12700" cap="flat" cmpd="sng">
                      <a:solidFill>
                        <a:srgbClr val="D9D5DC"/>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D9D5DC"/>
                      </a:solidFill>
                      <a:prstDash val="solid"/>
                      <a:round/>
                      <a:headEnd type="none" w="sm" len="sm"/>
                      <a:tailEnd type="none" w="sm" len="sm"/>
                    </a:lnB>
                  </a:tcPr>
                </a:tc>
                <a:extLst>
                  <a:ext uri="{0D108BD9-81ED-4DB2-BD59-A6C34878D82A}">
                    <a16:rowId xmlns:a16="http://schemas.microsoft.com/office/drawing/2014/main" val="10000"/>
                  </a:ext>
                </a:extLst>
              </a:tr>
              <a:tr h="3437100">
                <a:tc>
                  <a:txBody>
                    <a:bodyPr/>
                    <a:lstStyle/>
                    <a:p>
                      <a:pPr marL="0" marR="0" lvl="0" indent="0" algn="ctr" rtl="0">
                        <a:spcBef>
                          <a:spcPts val="0"/>
                        </a:spcBef>
                        <a:spcAft>
                          <a:spcPts val="0"/>
                        </a:spcAft>
                        <a:buNone/>
                      </a:pPr>
                      <a:r>
                        <a:rPr lang="en-US" sz="2800" i="1" u="none" strike="noStrike" cap="none">
                          <a:solidFill>
                            <a:schemeClr val="dk1"/>
                          </a:solidFill>
                          <a:latin typeface="Arial"/>
                          <a:ea typeface="Arial"/>
                          <a:cs typeface="Arial"/>
                          <a:sym typeface="Arial"/>
                        </a:rPr>
                        <a:t>Tech CEO Martin is a major employer in the state. We need him to help us define value, and serve as a bipartisan advocate for why credentials of value matter.</a:t>
                      </a:r>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D9D5DC"/>
                      </a:solidFill>
                      <a:prstDash val="solid"/>
                      <a:round/>
                      <a:headEnd type="none" w="sm" len="sm"/>
                      <a:tailEnd type="none" w="sm" len="sm"/>
                    </a:lnR>
                    <a:lnT w="12700" cap="flat" cmpd="sng">
                      <a:solidFill>
                        <a:srgbClr val="D9D5DC"/>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800" i="1" u="none" strike="noStrike" cap="none">
                          <a:solidFill>
                            <a:schemeClr val="dk1"/>
                          </a:solidFill>
                          <a:latin typeface="Arial"/>
                          <a:ea typeface="Arial"/>
                          <a:cs typeface="Arial"/>
                          <a:sym typeface="Arial"/>
                        </a:rPr>
                        <a:t>Martin wants to be able to hire and retain the best and brightest, and wants his company to be seen as a responsible employer.</a:t>
                      </a:r>
                      <a:endParaRPr/>
                    </a:p>
                    <a:p>
                      <a:pPr marL="0" marR="0" lvl="0" indent="0" algn="ctr" rtl="0">
                        <a:spcBef>
                          <a:spcPts val="0"/>
                        </a:spcBef>
                        <a:spcAft>
                          <a:spcPts val="0"/>
                        </a:spcAft>
                        <a:buNone/>
                      </a:pPr>
                      <a:endParaRPr sz="2800" i="1" u="none" strike="noStrike" cap="none">
                        <a:solidFill>
                          <a:schemeClr val="dk1"/>
                        </a:solidFill>
                        <a:latin typeface="Arial"/>
                        <a:ea typeface="Arial"/>
                        <a:cs typeface="Arial"/>
                        <a:sym typeface="Arial"/>
                      </a:endParaRPr>
                    </a:p>
                    <a:p>
                      <a:pPr marL="0" marR="0" lvl="0" indent="0" algn="ctr" rtl="0">
                        <a:spcBef>
                          <a:spcPts val="0"/>
                        </a:spcBef>
                        <a:spcAft>
                          <a:spcPts val="0"/>
                        </a:spcAft>
                        <a:buNone/>
                      </a:pPr>
                      <a:r>
                        <a:rPr lang="en-US" sz="2800" i="1" u="none" strike="noStrike" cap="none">
                          <a:solidFill>
                            <a:schemeClr val="dk1"/>
                          </a:solidFill>
                          <a:latin typeface="Arial"/>
                          <a:ea typeface="Arial"/>
                          <a:cs typeface="Arial"/>
                          <a:sym typeface="Arial"/>
                        </a:rPr>
                        <a:t>As a champion of credentials of value, he can help shape the way institutions prepare his future employees. </a:t>
                      </a:r>
                      <a:endParaRPr/>
                    </a:p>
                  </a:txBody>
                  <a:tcPr marL="137150" marR="137150" marT="137150" marB="137150" anchor="ctr">
                    <a:lnL w="12700" cap="flat" cmpd="sng">
                      <a:solidFill>
                        <a:srgbClr val="D9D5DC"/>
                      </a:solidFill>
                      <a:prstDash val="solid"/>
                      <a:round/>
                      <a:headEnd type="none" w="sm" len="sm"/>
                      <a:tailEnd type="none" w="sm" len="sm"/>
                    </a:lnL>
                    <a:lnR w="12700" cap="flat" cmpd="sng">
                      <a:solidFill>
                        <a:srgbClr val="D9D5DC"/>
                      </a:solidFill>
                      <a:prstDash val="solid"/>
                      <a:round/>
                      <a:headEnd type="none" w="sm" len="sm"/>
                      <a:tailEnd type="none" w="sm" len="sm"/>
                    </a:lnR>
                    <a:lnT w="12700" cap="flat" cmpd="sng">
                      <a:solidFill>
                        <a:srgbClr val="D9D5DC"/>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800" i="1" u="none" strike="noStrike" cap="none">
                          <a:solidFill>
                            <a:schemeClr val="dk1"/>
                          </a:solidFill>
                          <a:latin typeface="Arial"/>
                          <a:ea typeface="Arial"/>
                          <a:cs typeface="Arial"/>
                          <a:sym typeface="Arial"/>
                        </a:rPr>
                        <a:t>Language that reflects business priorities </a:t>
                      </a:r>
                      <a:endParaRPr/>
                    </a:p>
                    <a:p>
                      <a:pPr marL="0" marR="0" lvl="0" indent="0" algn="ctr" rtl="0">
                        <a:spcBef>
                          <a:spcPts val="0"/>
                        </a:spcBef>
                        <a:spcAft>
                          <a:spcPts val="0"/>
                        </a:spcAft>
                        <a:buNone/>
                      </a:pPr>
                      <a:endParaRPr sz="2800" i="1" u="none" strike="noStrike" cap="none">
                        <a:solidFill>
                          <a:schemeClr val="dk1"/>
                        </a:solidFill>
                        <a:latin typeface="Arial"/>
                        <a:ea typeface="Arial"/>
                        <a:cs typeface="Arial"/>
                        <a:sym typeface="Arial"/>
                      </a:endParaRPr>
                    </a:p>
                    <a:p>
                      <a:pPr marL="0" marR="0" lvl="0" indent="0" algn="ctr" rtl="0">
                        <a:spcBef>
                          <a:spcPts val="0"/>
                        </a:spcBef>
                        <a:spcAft>
                          <a:spcPts val="0"/>
                        </a:spcAft>
                        <a:buNone/>
                      </a:pPr>
                      <a:r>
                        <a:rPr lang="en-US" sz="2800" i="1" u="none" strike="noStrike" cap="none">
                          <a:solidFill>
                            <a:schemeClr val="dk1"/>
                          </a:solidFill>
                          <a:latin typeface="Arial"/>
                          <a:ea typeface="Arial"/>
                          <a:cs typeface="Arial"/>
                          <a:sym typeface="Arial"/>
                        </a:rPr>
                        <a:t>Stories about how employers and institutions are working together to inform credentials</a:t>
                      </a:r>
                      <a:endParaRPr/>
                    </a:p>
                    <a:p>
                      <a:pPr marL="0" marR="0" lvl="0" indent="0" algn="ctr" rtl="0">
                        <a:spcBef>
                          <a:spcPts val="0"/>
                        </a:spcBef>
                        <a:spcAft>
                          <a:spcPts val="0"/>
                        </a:spcAft>
                        <a:buNone/>
                      </a:pPr>
                      <a:endParaRPr sz="2800" i="1" u="none" strike="noStrike" cap="none">
                        <a:solidFill>
                          <a:schemeClr val="dk1"/>
                        </a:solidFill>
                        <a:latin typeface="Arial"/>
                        <a:ea typeface="Arial"/>
                        <a:cs typeface="Arial"/>
                        <a:sym typeface="Arial"/>
                      </a:endParaRPr>
                    </a:p>
                    <a:p>
                      <a:pPr marL="0" marR="0" lvl="0" indent="0" algn="ctr" rtl="0">
                        <a:spcBef>
                          <a:spcPts val="0"/>
                        </a:spcBef>
                        <a:spcAft>
                          <a:spcPts val="0"/>
                        </a:spcAft>
                        <a:buNone/>
                      </a:pPr>
                      <a:r>
                        <a:rPr lang="en-US" sz="2800" i="1" u="none" strike="noStrike" cap="none">
                          <a:solidFill>
                            <a:schemeClr val="dk1"/>
                          </a:solidFill>
                          <a:latin typeface="Arial"/>
                          <a:ea typeface="Arial"/>
                          <a:cs typeface="Arial"/>
                          <a:sym typeface="Arial"/>
                        </a:rPr>
                        <a:t>Data that shows how credentials of value impact job markets</a:t>
                      </a:r>
                      <a:endParaRPr/>
                    </a:p>
                  </a:txBody>
                  <a:tcPr marL="137150" marR="137150" marT="137150" marB="137150" anchor="ctr">
                    <a:lnL w="12700" cap="flat" cmpd="sng">
                      <a:solidFill>
                        <a:srgbClr val="D9D5DC"/>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9D5DC"/>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21"/>
          <p:cNvSpPr/>
          <p:nvPr/>
        </p:nvSpPr>
        <p:spPr>
          <a:xfrm>
            <a:off x="-3544" y="-20578"/>
            <a:ext cx="1908544" cy="774021"/>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364" name="Google Shape;364;p21" descr="A logo with text on it&#10;&#10;AI-generated content may be incorrect."/>
          <p:cNvPicPr preferRelativeResize="0"/>
          <p:nvPr/>
        </p:nvPicPr>
        <p:blipFill rotWithShape="1">
          <a:blip r:embed="rId4">
            <a:alphaModFix/>
          </a:blip>
          <a:srcRect/>
          <a:stretch/>
        </p:blipFill>
        <p:spPr>
          <a:xfrm>
            <a:off x="15163800" y="9348951"/>
            <a:ext cx="2856083" cy="792724"/>
          </a:xfrm>
          <a:prstGeom prst="rect">
            <a:avLst/>
          </a:prstGeom>
          <a:noFill/>
          <a:ln>
            <a:noFill/>
          </a:ln>
        </p:spPr>
      </p:pic>
      <p:sp>
        <p:nvSpPr>
          <p:cNvPr id="365" name="Google Shape;365;p21"/>
          <p:cNvSpPr txBox="1"/>
          <p:nvPr/>
        </p:nvSpPr>
        <p:spPr>
          <a:xfrm>
            <a:off x="548491" y="646953"/>
            <a:ext cx="17191019" cy="1988550"/>
          </a:xfrm>
          <a:prstGeom prst="rect">
            <a:avLst/>
          </a:prstGeom>
          <a:noFill/>
          <a:ln>
            <a:noFill/>
          </a:ln>
        </p:spPr>
        <p:txBody>
          <a:bodyPr spcFirstLastPara="1" wrap="square" lIns="137125" tIns="68550" rIns="137125" bIns="68550" anchor="ctr" anchorCtr="0">
            <a:normAutofit/>
          </a:bodyPr>
          <a:lstStyle/>
          <a:p>
            <a:pPr marL="0" marR="0" lvl="0" indent="0" algn="l" rtl="0">
              <a:lnSpc>
                <a:spcPct val="90000"/>
              </a:lnSpc>
              <a:spcBef>
                <a:spcPts val="0"/>
              </a:spcBef>
              <a:spcAft>
                <a:spcPts val="0"/>
              </a:spcAft>
              <a:buClr>
                <a:schemeClr val="dk1"/>
              </a:buClr>
              <a:buSzPts val="1800"/>
              <a:buFont typeface="Barlow"/>
              <a:buNone/>
            </a:pPr>
            <a:r>
              <a:rPr lang="en-US" sz="6000" b="0" i="0" u="none" strike="noStrike" cap="none">
                <a:solidFill>
                  <a:schemeClr val="dk1"/>
                </a:solidFill>
                <a:latin typeface="Barlow Medium"/>
                <a:ea typeface="Barlow Medium"/>
                <a:cs typeface="Barlow Medium"/>
                <a:sym typeface="Barlow Medium"/>
              </a:rPr>
              <a:t>Leaders at Institutions for Higher Education </a:t>
            </a:r>
            <a:endParaRPr/>
          </a:p>
        </p:txBody>
      </p:sp>
      <p:graphicFrame>
        <p:nvGraphicFramePr>
          <p:cNvPr id="366" name="Google Shape;366;p21"/>
          <p:cNvGraphicFramePr/>
          <p:nvPr/>
        </p:nvGraphicFramePr>
        <p:xfrm>
          <a:off x="685800" y="2476500"/>
          <a:ext cx="16546800" cy="6339800"/>
        </p:xfrm>
        <a:graphic>
          <a:graphicData uri="http://schemas.openxmlformats.org/drawingml/2006/table">
            <a:tbl>
              <a:tblPr firstRow="1" bandRow="1">
                <a:noFill/>
                <a:tableStyleId>{4790BDE5-9F73-4B57-83CA-747336BD181A}</a:tableStyleId>
              </a:tblPr>
              <a:tblGrid>
                <a:gridCol w="5515600">
                  <a:extLst>
                    <a:ext uri="{9D8B030D-6E8A-4147-A177-3AD203B41FA5}">
                      <a16:colId xmlns:a16="http://schemas.microsoft.com/office/drawing/2014/main" val="20000"/>
                    </a:ext>
                  </a:extLst>
                </a:gridCol>
                <a:gridCol w="5515600">
                  <a:extLst>
                    <a:ext uri="{9D8B030D-6E8A-4147-A177-3AD203B41FA5}">
                      <a16:colId xmlns:a16="http://schemas.microsoft.com/office/drawing/2014/main" val="20001"/>
                    </a:ext>
                  </a:extLst>
                </a:gridCol>
                <a:gridCol w="5515600">
                  <a:extLst>
                    <a:ext uri="{9D8B030D-6E8A-4147-A177-3AD203B41FA5}">
                      <a16:colId xmlns:a16="http://schemas.microsoft.com/office/drawing/2014/main" val="20002"/>
                    </a:ext>
                  </a:extLst>
                </a:gridCol>
              </a:tblGrid>
              <a:tr h="2125500">
                <a:tc>
                  <a:txBody>
                    <a:bodyPr/>
                    <a:lstStyle/>
                    <a:p>
                      <a:pPr marL="0" marR="0" lvl="0" indent="0" algn="ctr" rtl="0">
                        <a:spcBef>
                          <a:spcPts val="0"/>
                        </a:spcBef>
                        <a:spcAft>
                          <a:spcPts val="0"/>
                        </a:spcAft>
                        <a:buNone/>
                      </a:pPr>
                      <a:r>
                        <a:rPr lang="en-US" sz="3200" b="1" u="none" strike="noStrike" cap="none">
                          <a:solidFill>
                            <a:schemeClr val="dk1"/>
                          </a:solidFill>
                          <a:latin typeface="Arial"/>
                          <a:ea typeface="Arial"/>
                          <a:cs typeface="Arial"/>
                          <a:sym typeface="Arial"/>
                        </a:rPr>
                        <a:t>Strategy</a:t>
                      </a:r>
                      <a:endParaRPr sz="3200" u="none" strike="noStrike" cap="none">
                        <a:solidFill>
                          <a:schemeClr val="dk1"/>
                        </a:solidFill>
                        <a:latin typeface="Arial"/>
                        <a:ea typeface="Arial"/>
                        <a:cs typeface="Arial"/>
                        <a:sym typeface="Arial"/>
                      </a:endParaRPr>
                    </a:p>
                    <a:p>
                      <a:pPr marL="0" marR="0" lvl="0" indent="0" algn="ctr" rtl="0">
                        <a:spcBef>
                          <a:spcPts val="0"/>
                        </a:spcBef>
                        <a:spcAft>
                          <a:spcPts val="0"/>
                        </a:spcAft>
                        <a:buNone/>
                      </a:pPr>
                      <a:r>
                        <a:rPr lang="en-US" sz="3200" u="none" strike="noStrike" cap="none">
                          <a:solidFill>
                            <a:schemeClr val="dk1"/>
                          </a:solidFill>
                          <a:latin typeface="Arial"/>
                          <a:ea typeface="Arial"/>
                          <a:cs typeface="Arial"/>
                          <a:sym typeface="Arial"/>
                        </a:rPr>
                        <a:t>What do you need your audience to know, feel, </a:t>
                      </a:r>
                      <a:br>
                        <a:rPr lang="en-US" sz="3200" u="none" strike="noStrike" cap="none">
                          <a:solidFill>
                            <a:schemeClr val="dk1"/>
                          </a:solidFill>
                          <a:latin typeface="Arial"/>
                          <a:ea typeface="Arial"/>
                          <a:cs typeface="Arial"/>
                          <a:sym typeface="Arial"/>
                        </a:rPr>
                      </a:br>
                      <a:r>
                        <a:rPr lang="en-US" sz="3200" u="none" strike="noStrike" cap="none">
                          <a:solidFill>
                            <a:schemeClr val="dk1"/>
                          </a:solidFill>
                          <a:latin typeface="Arial"/>
                          <a:ea typeface="Arial"/>
                          <a:cs typeface="Arial"/>
                          <a:sym typeface="Arial"/>
                        </a:rPr>
                        <a:t>and do?</a:t>
                      </a:r>
                      <a:endParaRPr/>
                    </a:p>
                  </a:txBody>
                  <a:tcPr marL="137150" marR="137150" marT="137150" marB="137150">
                    <a:lnL w="9525" cap="flat" cmpd="sng">
                      <a:solidFill>
                        <a:srgbClr val="000000">
                          <a:alpha val="0"/>
                        </a:srgbClr>
                      </a:solidFill>
                      <a:prstDash val="solid"/>
                      <a:round/>
                      <a:headEnd type="none" w="sm" len="sm"/>
                      <a:tailEnd type="none" w="sm" len="sm"/>
                    </a:lnL>
                    <a:lnR w="12700" cap="flat" cmpd="sng">
                      <a:solidFill>
                        <a:srgbClr val="D9D5DC"/>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D9D5DC"/>
                      </a:solidFill>
                      <a:prstDash val="solid"/>
                      <a:round/>
                      <a:headEnd type="none" w="sm" len="sm"/>
                      <a:tailEnd type="none" w="sm" len="sm"/>
                    </a:lnB>
                  </a:tcPr>
                </a:tc>
                <a:tc>
                  <a:txBody>
                    <a:bodyPr/>
                    <a:lstStyle/>
                    <a:p>
                      <a:pPr marL="0" marR="0" lvl="0" indent="0" algn="ctr" rtl="0">
                        <a:spcBef>
                          <a:spcPts val="0"/>
                        </a:spcBef>
                        <a:spcAft>
                          <a:spcPts val="0"/>
                        </a:spcAft>
                        <a:buNone/>
                      </a:pPr>
                      <a:r>
                        <a:rPr lang="en-US" sz="3200" b="1" u="none" strike="noStrike" cap="none">
                          <a:solidFill>
                            <a:schemeClr val="dk1"/>
                          </a:solidFill>
                          <a:latin typeface="Arial"/>
                          <a:ea typeface="Arial"/>
                          <a:cs typeface="Arial"/>
                          <a:sym typeface="Arial"/>
                        </a:rPr>
                        <a:t>Framing</a:t>
                      </a:r>
                      <a:endParaRPr sz="3200" u="none" strike="noStrike" cap="none">
                        <a:solidFill>
                          <a:schemeClr val="dk1"/>
                        </a:solidFill>
                        <a:latin typeface="Arial"/>
                        <a:ea typeface="Arial"/>
                        <a:cs typeface="Arial"/>
                        <a:sym typeface="Arial"/>
                      </a:endParaRPr>
                    </a:p>
                    <a:p>
                      <a:pPr marL="0" marR="0" lvl="0" indent="0" algn="ctr" rtl="0">
                        <a:spcBef>
                          <a:spcPts val="0"/>
                        </a:spcBef>
                        <a:spcAft>
                          <a:spcPts val="0"/>
                        </a:spcAft>
                        <a:buNone/>
                      </a:pPr>
                      <a:r>
                        <a:rPr lang="en-US" sz="3200" u="none" strike="noStrike" cap="none">
                          <a:solidFill>
                            <a:schemeClr val="dk1"/>
                          </a:solidFill>
                          <a:latin typeface="Arial"/>
                          <a:ea typeface="Arial"/>
                          <a:cs typeface="Arial"/>
                          <a:sym typeface="Arial"/>
                        </a:rPr>
                        <a:t>How can you help them achieve their goals? </a:t>
                      </a:r>
                      <a:endParaRPr/>
                    </a:p>
                  </a:txBody>
                  <a:tcPr marL="137150" marR="137150" marT="137150" marB="137150">
                    <a:lnL w="12700" cap="flat" cmpd="sng">
                      <a:solidFill>
                        <a:srgbClr val="D9D5DC"/>
                      </a:solidFill>
                      <a:prstDash val="solid"/>
                      <a:round/>
                      <a:headEnd type="none" w="sm" len="sm"/>
                      <a:tailEnd type="none" w="sm" len="sm"/>
                    </a:lnL>
                    <a:lnR w="12700" cap="flat" cmpd="sng">
                      <a:solidFill>
                        <a:srgbClr val="D9D5DC"/>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D9D5DC"/>
                      </a:solidFill>
                      <a:prstDash val="solid"/>
                      <a:round/>
                      <a:headEnd type="none" w="sm" len="sm"/>
                      <a:tailEnd type="none" w="sm" len="sm"/>
                    </a:lnB>
                  </a:tcPr>
                </a:tc>
                <a:tc>
                  <a:txBody>
                    <a:bodyPr/>
                    <a:lstStyle/>
                    <a:p>
                      <a:pPr marL="0" marR="0" lvl="0" indent="0" algn="ctr" rtl="0">
                        <a:spcBef>
                          <a:spcPts val="0"/>
                        </a:spcBef>
                        <a:spcAft>
                          <a:spcPts val="0"/>
                        </a:spcAft>
                        <a:buNone/>
                      </a:pPr>
                      <a:r>
                        <a:rPr lang="en-US" sz="3200" b="1" u="none" strike="noStrike" cap="none">
                          <a:solidFill>
                            <a:schemeClr val="dk1"/>
                          </a:solidFill>
                          <a:latin typeface="Arial"/>
                          <a:ea typeface="Arial"/>
                          <a:cs typeface="Arial"/>
                          <a:sym typeface="Arial"/>
                        </a:rPr>
                        <a:t>Tools</a:t>
                      </a:r>
                      <a:endParaRPr sz="3200" u="none" strike="noStrike" cap="none">
                        <a:solidFill>
                          <a:schemeClr val="dk1"/>
                        </a:solidFill>
                        <a:latin typeface="Arial"/>
                        <a:ea typeface="Arial"/>
                        <a:cs typeface="Arial"/>
                        <a:sym typeface="Arial"/>
                      </a:endParaRPr>
                    </a:p>
                    <a:p>
                      <a:pPr marL="0" marR="0" lvl="0" indent="0" algn="ctr" rtl="0">
                        <a:spcBef>
                          <a:spcPts val="0"/>
                        </a:spcBef>
                        <a:spcAft>
                          <a:spcPts val="0"/>
                        </a:spcAft>
                        <a:buNone/>
                      </a:pPr>
                      <a:r>
                        <a:rPr lang="en-US" sz="3200" u="none" strike="noStrike" cap="none">
                          <a:solidFill>
                            <a:schemeClr val="dk1"/>
                          </a:solidFill>
                          <a:latin typeface="Arial"/>
                          <a:ea typeface="Arial"/>
                          <a:cs typeface="Arial"/>
                          <a:sym typeface="Arial"/>
                        </a:rPr>
                        <a:t>What language, stories, and data will matter to them?</a:t>
                      </a:r>
                      <a:endParaRPr/>
                    </a:p>
                  </a:txBody>
                  <a:tcPr marL="137150" marR="137150" marT="137150" marB="137150">
                    <a:lnL w="12700" cap="flat" cmpd="sng">
                      <a:solidFill>
                        <a:srgbClr val="D9D5DC"/>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D9D5DC"/>
                      </a:solidFill>
                      <a:prstDash val="solid"/>
                      <a:round/>
                      <a:headEnd type="none" w="sm" len="sm"/>
                      <a:tailEnd type="none" w="sm" len="sm"/>
                    </a:lnB>
                  </a:tcPr>
                </a:tc>
                <a:extLst>
                  <a:ext uri="{0D108BD9-81ED-4DB2-BD59-A6C34878D82A}">
                    <a16:rowId xmlns:a16="http://schemas.microsoft.com/office/drawing/2014/main" val="10000"/>
                  </a:ext>
                </a:extLst>
              </a:tr>
              <a:tr h="3437100">
                <a:tc>
                  <a:txBody>
                    <a:bodyPr/>
                    <a:lstStyle/>
                    <a:p>
                      <a:pPr marL="0" marR="0" lvl="0" indent="0" algn="ctr" rtl="0">
                        <a:spcBef>
                          <a:spcPts val="0"/>
                        </a:spcBef>
                        <a:spcAft>
                          <a:spcPts val="0"/>
                        </a:spcAft>
                        <a:buNone/>
                      </a:pPr>
                      <a:r>
                        <a:rPr lang="en-US" sz="2800" i="1" u="none" strike="noStrike" cap="none">
                          <a:solidFill>
                            <a:schemeClr val="dk1"/>
                          </a:solidFill>
                          <a:latin typeface="Arial"/>
                          <a:ea typeface="Arial"/>
                          <a:cs typeface="Arial"/>
                          <a:sym typeface="Arial"/>
                        </a:rPr>
                        <a:t>We want State University President Jones to know about the attainment goal, share ideas for how they are making it happen, and champion those ideas to other university leaders.</a:t>
                      </a:r>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D9D5DC"/>
                      </a:solidFill>
                      <a:prstDash val="solid"/>
                      <a:round/>
                      <a:headEnd type="none" w="sm" len="sm"/>
                      <a:tailEnd type="none" w="sm" len="sm"/>
                    </a:lnR>
                    <a:lnT w="12700" cap="flat" cmpd="sng">
                      <a:solidFill>
                        <a:srgbClr val="D9D5DC"/>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800" i="1" u="none" strike="noStrike" cap="none">
                          <a:solidFill>
                            <a:schemeClr val="dk1"/>
                          </a:solidFill>
                          <a:latin typeface="Arial"/>
                          <a:ea typeface="Arial"/>
                          <a:cs typeface="Arial"/>
                          <a:sym typeface="Arial"/>
                        </a:rPr>
                        <a:t>President Jones is worried about declining enrollment and confidence in higher ed. </a:t>
                      </a:r>
                      <a:endParaRPr/>
                    </a:p>
                    <a:p>
                      <a:pPr marL="0" marR="0" lvl="0" indent="0" algn="ctr" rtl="0">
                        <a:spcBef>
                          <a:spcPts val="0"/>
                        </a:spcBef>
                        <a:spcAft>
                          <a:spcPts val="0"/>
                        </a:spcAft>
                        <a:buNone/>
                      </a:pPr>
                      <a:endParaRPr sz="2800" i="1" u="none" strike="noStrike" cap="none">
                        <a:solidFill>
                          <a:schemeClr val="dk1"/>
                        </a:solidFill>
                        <a:latin typeface="Arial"/>
                        <a:ea typeface="Arial"/>
                        <a:cs typeface="Arial"/>
                        <a:sym typeface="Arial"/>
                      </a:endParaRPr>
                    </a:p>
                    <a:p>
                      <a:pPr marL="0" marR="0" lvl="0" indent="0" algn="ctr" rtl="0">
                        <a:spcBef>
                          <a:spcPts val="0"/>
                        </a:spcBef>
                        <a:spcAft>
                          <a:spcPts val="0"/>
                        </a:spcAft>
                        <a:buNone/>
                      </a:pPr>
                      <a:r>
                        <a:rPr lang="en-US" sz="2800" i="1" u="none" strike="noStrike" cap="none">
                          <a:solidFill>
                            <a:schemeClr val="dk1"/>
                          </a:solidFill>
                          <a:latin typeface="Arial"/>
                          <a:ea typeface="Arial"/>
                          <a:cs typeface="Arial"/>
                          <a:sym typeface="Arial"/>
                        </a:rPr>
                        <a:t>By championing the goal, she can bolster people’s confidence that her school is putting students and outcomes first. </a:t>
                      </a:r>
                      <a:endParaRPr/>
                    </a:p>
                  </a:txBody>
                  <a:tcPr marL="137150" marR="137150" marT="137150" marB="137150" anchor="ctr">
                    <a:lnL w="12700" cap="flat" cmpd="sng">
                      <a:solidFill>
                        <a:srgbClr val="D9D5DC"/>
                      </a:solidFill>
                      <a:prstDash val="solid"/>
                      <a:round/>
                      <a:headEnd type="none" w="sm" len="sm"/>
                      <a:tailEnd type="none" w="sm" len="sm"/>
                    </a:lnL>
                    <a:lnR w="12700" cap="flat" cmpd="sng">
                      <a:solidFill>
                        <a:srgbClr val="D9D5DC"/>
                      </a:solidFill>
                      <a:prstDash val="solid"/>
                      <a:round/>
                      <a:headEnd type="none" w="sm" len="sm"/>
                      <a:tailEnd type="none" w="sm" len="sm"/>
                    </a:lnR>
                    <a:lnT w="12700" cap="flat" cmpd="sng">
                      <a:solidFill>
                        <a:srgbClr val="D9D5DC"/>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800" i="1" u="none" strike="noStrike" cap="none">
                          <a:solidFill>
                            <a:schemeClr val="dk1"/>
                          </a:solidFill>
                          <a:latin typeface="Arial"/>
                          <a:ea typeface="Arial"/>
                          <a:cs typeface="Arial"/>
                          <a:sym typeface="Arial"/>
                        </a:rPr>
                        <a:t>Language that aligns with the University’s institutional mission </a:t>
                      </a:r>
                      <a:endParaRPr/>
                    </a:p>
                    <a:p>
                      <a:pPr marL="0" marR="0" lvl="0" indent="0" algn="ctr" rtl="0">
                        <a:spcBef>
                          <a:spcPts val="0"/>
                        </a:spcBef>
                        <a:spcAft>
                          <a:spcPts val="0"/>
                        </a:spcAft>
                        <a:buNone/>
                      </a:pPr>
                      <a:endParaRPr sz="2800" i="1" u="none" strike="noStrike" cap="none">
                        <a:solidFill>
                          <a:schemeClr val="dk1"/>
                        </a:solidFill>
                        <a:latin typeface="Arial"/>
                        <a:ea typeface="Arial"/>
                        <a:cs typeface="Arial"/>
                        <a:sym typeface="Arial"/>
                      </a:endParaRPr>
                    </a:p>
                    <a:p>
                      <a:pPr marL="0" marR="0" lvl="0" indent="0" algn="ctr" rtl="0">
                        <a:spcBef>
                          <a:spcPts val="0"/>
                        </a:spcBef>
                        <a:spcAft>
                          <a:spcPts val="0"/>
                        </a:spcAft>
                        <a:buNone/>
                      </a:pPr>
                      <a:r>
                        <a:rPr lang="en-US" sz="2800" i="1" u="none" strike="noStrike" cap="none">
                          <a:solidFill>
                            <a:schemeClr val="dk1"/>
                          </a:solidFill>
                          <a:latin typeface="Arial"/>
                          <a:ea typeface="Arial"/>
                          <a:cs typeface="Arial"/>
                          <a:sym typeface="Arial"/>
                        </a:rPr>
                        <a:t>Stories about students and alumni that are better off </a:t>
                      </a:r>
                      <a:endParaRPr/>
                    </a:p>
                    <a:p>
                      <a:pPr marL="0" marR="0" lvl="0" indent="0" algn="ctr" rtl="0">
                        <a:spcBef>
                          <a:spcPts val="0"/>
                        </a:spcBef>
                        <a:spcAft>
                          <a:spcPts val="0"/>
                        </a:spcAft>
                        <a:buNone/>
                      </a:pPr>
                      <a:endParaRPr sz="2800" i="1" u="none" strike="noStrike" cap="none">
                        <a:solidFill>
                          <a:schemeClr val="dk1"/>
                        </a:solidFill>
                        <a:latin typeface="Arial"/>
                        <a:ea typeface="Arial"/>
                        <a:cs typeface="Arial"/>
                        <a:sym typeface="Arial"/>
                      </a:endParaRPr>
                    </a:p>
                    <a:p>
                      <a:pPr marL="0" marR="0" lvl="0" indent="0" algn="ctr" rtl="0">
                        <a:spcBef>
                          <a:spcPts val="0"/>
                        </a:spcBef>
                        <a:spcAft>
                          <a:spcPts val="0"/>
                        </a:spcAft>
                        <a:buNone/>
                      </a:pPr>
                      <a:r>
                        <a:rPr lang="en-US" sz="2800" i="1" u="none" strike="noStrike" cap="none">
                          <a:solidFill>
                            <a:schemeClr val="dk1"/>
                          </a:solidFill>
                          <a:latin typeface="Arial"/>
                          <a:ea typeface="Arial"/>
                          <a:cs typeface="Arial"/>
                          <a:sym typeface="Arial"/>
                        </a:rPr>
                        <a:t>Data that illustrates long-term impact on students that reflect the University’s demographics</a:t>
                      </a:r>
                      <a:endParaRPr/>
                    </a:p>
                  </a:txBody>
                  <a:tcPr marL="137150" marR="137150" marT="137150" marB="137150" anchor="ctr">
                    <a:lnL w="12700" cap="flat" cmpd="sng">
                      <a:solidFill>
                        <a:srgbClr val="D9D5DC"/>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9D5DC"/>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pic>
        <p:nvPicPr>
          <p:cNvPr id="372" name="Google Shape;372;p22" descr="A couple of students standing in front of a window&#10;&#10;AI-generated content may be incorrect."/>
          <p:cNvPicPr preferRelativeResize="0"/>
          <p:nvPr/>
        </p:nvPicPr>
        <p:blipFill rotWithShape="1">
          <a:blip r:embed="rId3">
            <a:alphaModFix/>
          </a:blip>
          <a:srcRect l="3735" t="29761" r="3707" b="8986"/>
          <a:stretch/>
        </p:blipFill>
        <p:spPr>
          <a:xfrm>
            <a:off x="685800" y="1288324"/>
            <a:ext cx="16992600" cy="7512776"/>
          </a:xfrm>
          <a:prstGeom prst="rect">
            <a:avLst/>
          </a:prstGeom>
          <a:noFill/>
          <a:ln>
            <a:noFill/>
          </a:ln>
        </p:spPr>
      </p:pic>
      <p:sp>
        <p:nvSpPr>
          <p:cNvPr id="373" name="Google Shape;373;p22"/>
          <p:cNvSpPr txBox="1"/>
          <p:nvPr/>
        </p:nvSpPr>
        <p:spPr>
          <a:xfrm>
            <a:off x="1790700" y="1773262"/>
            <a:ext cx="14706600" cy="1057982"/>
          </a:xfrm>
          <a:prstGeom prst="rect">
            <a:avLst/>
          </a:prstGeom>
          <a:noFill/>
          <a:ln>
            <a:noFill/>
          </a:ln>
        </p:spPr>
        <p:txBody>
          <a:bodyPr spcFirstLastPara="1" wrap="square" lIns="0" tIns="0" rIns="0" bIns="0" anchor="t" anchorCtr="0">
            <a:spAutoFit/>
          </a:bodyPr>
          <a:lstStyle/>
          <a:p>
            <a:pPr marL="0" marR="0" lvl="0" indent="0" algn="ctr" rtl="0">
              <a:lnSpc>
                <a:spcPct val="180360"/>
              </a:lnSpc>
              <a:spcBef>
                <a:spcPts val="0"/>
              </a:spcBef>
              <a:spcAft>
                <a:spcPts val="0"/>
              </a:spcAft>
              <a:buNone/>
            </a:pPr>
            <a:r>
              <a:rPr lang="en-US" sz="5000" b="1">
                <a:solidFill>
                  <a:srgbClr val="D9D5DC"/>
                </a:solidFill>
                <a:latin typeface="Josefin Sans SemiBold"/>
                <a:ea typeface="Josefin Sans SemiBold"/>
                <a:cs typeface="Josefin Sans SemiBold"/>
                <a:sym typeface="Josefin Sans SemiBold"/>
              </a:rPr>
              <a:t>Adapting Communications to Reach Audiences</a:t>
            </a:r>
            <a:endParaRPr/>
          </a:p>
        </p:txBody>
      </p:sp>
      <p:sp>
        <p:nvSpPr>
          <p:cNvPr id="374" name="Google Shape;374;p22"/>
          <p:cNvSpPr/>
          <p:nvPr/>
        </p:nvSpPr>
        <p:spPr>
          <a:xfrm>
            <a:off x="-3544" y="-20578"/>
            <a:ext cx="1908544" cy="774021"/>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375" name="Google Shape;375;p22" descr="A logo with text on it&#10;&#10;AI-generated content may be incorrect."/>
          <p:cNvPicPr preferRelativeResize="0"/>
          <p:nvPr/>
        </p:nvPicPr>
        <p:blipFill rotWithShape="1">
          <a:blip r:embed="rId5">
            <a:alphaModFix/>
          </a:blip>
          <a:srcRect/>
          <a:stretch/>
        </p:blipFill>
        <p:spPr>
          <a:xfrm>
            <a:off x="15163800" y="9348951"/>
            <a:ext cx="2856083" cy="792724"/>
          </a:xfrm>
          <a:prstGeom prst="rect">
            <a:avLst/>
          </a:prstGeom>
          <a:noFill/>
          <a:ln>
            <a:noFill/>
          </a:ln>
        </p:spPr>
      </p:pic>
      <p:graphicFrame>
        <p:nvGraphicFramePr>
          <p:cNvPr id="376" name="Google Shape;376;p22"/>
          <p:cNvGraphicFramePr/>
          <p:nvPr/>
        </p:nvGraphicFramePr>
        <p:xfrm>
          <a:off x="1790700" y="3849580"/>
          <a:ext cx="14706600" cy="2741725"/>
        </p:xfrm>
        <a:graphic>
          <a:graphicData uri="http://schemas.openxmlformats.org/drawingml/2006/table">
            <a:tbl>
              <a:tblPr firstRow="1" bandRow="1">
                <a:noFill/>
                <a:tableStyleId>{4790BDE5-9F73-4B57-83CA-747336BD181A}</a:tableStyleId>
              </a:tblPr>
              <a:tblGrid>
                <a:gridCol w="4902200">
                  <a:extLst>
                    <a:ext uri="{9D8B030D-6E8A-4147-A177-3AD203B41FA5}">
                      <a16:colId xmlns:a16="http://schemas.microsoft.com/office/drawing/2014/main" val="20000"/>
                    </a:ext>
                  </a:extLst>
                </a:gridCol>
                <a:gridCol w="4902200">
                  <a:extLst>
                    <a:ext uri="{9D8B030D-6E8A-4147-A177-3AD203B41FA5}">
                      <a16:colId xmlns:a16="http://schemas.microsoft.com/office/drawing/2014/main" val="20001"/>
                    </a:ext>
                  </a:extLst>
                </a:gridCol>
                <a:gridCol w="4902200">
                  <a:extLst>
                    <a:ext uri="{9D8B030D-6E8A-4147-A177-3AD203B41FA5}">
                      <a16:colId xmlns:a16="http://schemas.microsoft.com/office/drawing/2014/main" val="20002"/>
                    </a:ext>
                  </a:extLst>
                </a:gridCol>
              </a:tblGrid>
              <a:tr h="2741725">
                <a:tc>
                  <a:txBody>
                    <a:bodyPr/>
                    <a:lstStyle/>
                    <a:p>
                      <a:pPr marL="0" marR="0" lvl="0" indent="0" algn="ctr" rtl="0">
                        <a:spcBef>
                          <a:spcPts val="0"/>
                        </a:spcBef>
                        <a:spcAft>
                          <a:spcPts val="0"/>
                        </a:spcAft>
                        <a:buNone/>
                      </a:pPr>
                      <a:r>
                        <a:rPr lang="en-US" sz="3200" b="1" u="none" strike="noStrike" cap="none">
                          <a:solidFill>
                            <a:srgbClr val="D9D5DC"/>
                          </a:solidFill>
                          <a:latin typeface="Arial"/>
                          <a:ea typeface="Arial"/>
                          <a:cs typeface="Arial"/>
                          <a:sym typeface="Arial"/>
                        </a:rPr>
                        <a:t>Strategy</a:t>
                      </a:r>
                      <a:endParaRPr/>
                    </a:p>
                    <a:p>
                      <a:pPr marL="0" marR="0" lvl="0" indent="0" algn="ctr" rtl="0">
                        <a:spcBef>
                          <a:spcPts val="0"/>
                        </a:spcBef>
                        <a:spcAft>
                          <a:spcPts val="0"/>
                        </a:spcAft>
                        <a:buNone/>
                      </a:pPr>
                      <a:endParaRPr sz="3200" u="none" strike="noStrike" cap="none">
                        <a:solidFill>
                          <a:srgbClr val="D9D5DC"/>
                        </a:solidFill>
                        <a:latin typeface="Arial"/>
                        <a:ea typeface="Arial"/>
                        <a:cs typeface="Arial"/>
                        <a:sym typeface="Arial"/>
                      </a:endParaRPr>
                    </a:p>
                    <a:p>
                      <a:pPr marL="0" marR="0" lvl="0" indent="0" algn="ctr" rtl="0">
                        <a:spcBef>
                          <a:spcPts val="0"/>
                        </a:spcBef>
                        <a:spcAft>
                          <a:spcPts val="0"/>
                        </a:spcAft>
                        <a:buNone/>
                      </a:pPr>
                      <a:r>
                        <a:rPr lang="en-US" sz="3200" u="none" strike="noStrike" cap="none">
                          <a:solidFill>
                            <a:srgbClr val="D9D5DC"/>
                          </a:solidFill>
                          <a:latin typeface="Arial"/>
                          <a:ea typeface="Arial"/>
                          <a:cs typeface="Arial"/>
                          <a:sym typeface="Arial"/>
                        </a:rPr>
                        <a:t>What do you need your audience to know, feel, and do?</a:t>
                      </a:r>
                      <a:endParaRPr/>
                    </a:p>
                  </a:txBody>
                  <a:tcPr marL="91450" marR="91450" marT="45725" marB="45725">
                    <a:lnL w="9525" cap="flat" cmpd="sng">
                      <a:solidFill>
                        <a:srgbClr val="000000">
                          <a:alpha val="0"/>
                        </a:srgbClr>
                      </a:solidFill>
                      <a:prstDash val="solid"/>
                      <a:round/>
                      <a:headEnd type="none" w="sm" len="sm"/>
                      <a:tailEnd type="none" w="sm" len="sm"/>
                    </a:lnL>
                    <a:lnR w="12700" cap="flat" cmpd="sng">
                      <a:solidFill>
                        <a:srgbClr val="D9D5DC"/>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3200" b="1" u="none" strike="noStrike" cap="none">
                          <a:solidFill>
                            <a:srgbClr val="D9D5DC"/>
                          </a:solidFill>
                          <a:latin typeface="Arial"/>
                          <a:ea typeface="Arial"/>
                          <a:cs typeface="Arial"/>
                          <a:sym typeface="Arial"/>
                        </a:rPr>
                        <a:t>Framing</a:t>
                      </a:r>
                      <a:endParaRPr/>
                    </a:p>
                    <a:p>
                      <a:pPr marL="0" marR="0" lvl="0" indent="0" algn="ctr" rtl="0">
                        <a:spcBef>
                          <a:spcPts val="0"/>
                        </a:spcBef>
                        <a:spcAft>
                          <a:spcPts val="0"/>
                        </a:spcAft>
                        <a:buNone/>
                      </a:pPr>
                      <a:endParaRPr sz="3200" u="none" strike="noStrike" cap="none">
                        <a:solidFill>
                          <a:srgbClr val="D9D5DC"/>
                        </a:solidFill>
                        <a:latin typeface="Arial"/>
                        <a:ea typeface="Arial"/>
                        <a:cs typeface="Arial"/>
                        <a:sym typeface="Arial"/>
                      </a:endParaRPr>
                    </a:p>
                    <a:p>
                      <a:pPr marL="0" marR="0" lvl="0" indent="0" algn="ctr" rtl="0">
                        <a:spcBef>
                          <a:spcPts val="0"/>
                        </a:spcBef>
                        <a:spcAft>
                          <a:spcPts val="0"/>
                        </a:spcAft>
                        <a:buNone/>
                      </a:pPr>
                      <a:r>
                        <a:rPr lang="en-US" sz="3200" u="none" strike="noStrike" cap="none">
                          <a:solidFill>
                            <a:srgbClr val="D9D5DC"/>
                          </a:solidFill>
                          <a:latin typeface="Arial"/>
                          <a:ea typeface="Arial"/>
                          <a:cs typeface="Arial"/>
                          <a:sym typeface="Arial"/>
                        </a:rPr>
                        <a:t>How can you help them achieve their goals? </a:t>
                      </a:r>
                      <a:endParaRPr/>
                    </a:p>
                  </a:txBody>
                  <a:tcPr marL="91450" marR="91450" marT="45725" marB="45725">
                    <a:lnL w="12700" cap="flat" cmpd="sng">
                      <a:solidFill>
                        <a:srgbClr val="D9D5DC"/>
                      </a:solidFill>
                      <a:prstDash val="solid"/>
                      <a:round/>
                      <a:headEnd type="none" w="sm" len="sm"/>
                      <a:tailEnd type="none" w="sm" len="sm"/>
                    </a:lnL>
                    <a:lnR w="12700" cap="flat" cmpd="sng">
                      <a:solidFill>
                        <a:srgbClr val="D9D5DC"/>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3200" b="1" u="none" strike="noStrike" cap="none">
                          <a:solidFill>
                            <a:srgbClr val="D9D5DC"/>
                          </a:solidFill>
                          <a:latin typeface="Arial"/>
                          <a:ea typeface="Arial"/>
                          <a:cs typeface="Arial"/>
                          <a:sym typeface="Arial"/>
                        </a:rPr>
                        <a:t>Tools</a:t>
                      </a:r>
                      <a:endParaRPr/>
                    </a:p>
                    <a:p>
                      <a:pPr marL="0" marR="0" lvl="0" indent="0" algn="ctr" rtl="0">
                        <a:spcBef>
                          <a:spcPts val="0"/>
                        </a:spcBef>
                        <a:spcAft>
                          <a:spcPts val="0"/>
                        </a:spcAft>
                        <a:buNone/>
                      </a:pPr>
                      <a:endParaRPr sz="3200" u="none" strike="noStrike" cap="none">
                        <a:solidFill>
                          <a:srgbClr val="D9D5DC"/>
                        </a:solidFill>
                        <a:latin typeface="Arial"/>
                        <a:ea typeface="Arial"/>
                        <a:cs typeface="Arial"/>
                        <a:sym typeface="Arial"/>
                      </a:endParaRPr>
                    </a:p>
                    <a:p>
                      <a:pPr marL="0" marR="0" lvl="0" indent="0" algn="ctr" rtl="0">
                        <a:spcBef>
                          <a:spcPts val="0"/>
                        </a:spcBef>
                        <a:spcAft>
                          <a:spcPts val="0"/>
                        </a:spcAft>
                        <a:buNone/>
                      </a:pPr>
                      <a:r>
                        <a:rPr lang="en-US" sz="3200" u="none" strike="noStrike" cap="none">
                          <a:solidFill>
                            <a:srgbClr val="D9D5DC"/>
                          </a:solidFill>
                          <a:latin typeface="Arial"/>
                          <a:ea typeface="Arial"/>
                          <a:cs typeface="Arial"/>
                          <a:sym typeface="Arial"/>
                        </a:rPr>
                        <a:t>What language, stories, and data will matter to them?</a:t>
                      </a:r>
                      <a:endParaRPr/>
                    </a:p>
                  </a:txBody>
                  <a:tcPr marL="91450" marR="91450" marT="45725" marB="45725">
                    <a:lnL w="12700" cap="flat" cmpd="sng">
                      <a:solidFill>
                        <a:srgbClr val="D9D5DC"/>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pic>
        <p:nvPicPr>
          <p:cNvPr id="381" name="Google Shape;381;g3f9321c9f14_0_225" descr="A blue and white background&#10;&#10;AI-generated content may be incorrect."/>
          <p:cNvPicPr preferRelativeResize="0"/>
          <p:nvPr/>
        </p:nvPicPr>
        <p:blipFill rotWithShape="1">
          <a:blip r:embed="rId3">
            <a:alphaModFix/>
          </a:blip>
          <a:srcRect l="92842"/>
          <a:stretch/>
        </p:blipFill>
        <p:spPr>
          <a:xfrm rot="-2765777">
            <a:off x="17985662" y="-4189658"/>
            <a:ext cx="1101958" cy="10287000"/>
          </a:xfrm>
          <a:prstGeom prst="rect">
            <a:avLst/>
          </a:prstGeom>
          <a:noFill/>
          <a:ln>
            <a:noFill/>
          </a:ln>
        </p:spPr>
      </p:pic>
      <p:sp>
        <p:nvSpPr>
          <p:cNvPr id="382" name="Google Shape;382;g3f9321c9f14_0_225"/>
          <p:cNvSpPr txBox="1"/>
          <p:nvPr/>
        </p:nvSpPr>
        <p:spPr>
          <a:xfrm>
            <a:off x="10454550" y="1430725"/>
            <a:ext cx="7423500" cy="1015800"/>
          </a:xfrm>
          <a:prstGeom prst="rect">
            <a:avLst/>
          </a:prstGeom>
          <a:noFill/>
          <a:ln>
            <a:noFill/>
          </a:ln>
        </p:spPr>
        <p:txBody>
          <a:bodyPr spcFirstLastPara="1" wrap="square" lIns="0" tIns="0" rIns="0" bIns="0" anchor="t" anchorCtr="0">
            <a:spAutoFit/>
          </a:bodyPr>
          <a:lstStyle/>
          <a:p>
            <a:pPr marL="0" marR="0" lvl="0" indent="0" algn="l" rtl="0">
              <a:lnSpc>
                <a:spcPct val="136636"/>
              </a:lnSpc>
              <a:spcBef>
                <a:spcPts val="0"/>
              </a:spcBef>
              <a:spcAft>
                <a:spcPts val="0"/>
              </a:spcAft>
              <a:buClr>
                <a:srgbClr val="000000"/>
              </a:buClr>
              <a:buSzPts val="6600"/>
              <a:buFont typeface="Arial"/>
              <a:buNone/>
            </a:pPr>
            <a:r>
              <a:rPr lang="en-US" sz="6600" b="1" i="0" u="none" strike="noStrike" cap="none">
                <a:solidFill>
                  <a:schemeClr val="dk1"/>
                </a:solidFill>
                <a:latin typeface="Josefin Sans SemiBold"/>
                <a:ea typeface="Josefin Sans SemiBold"/>
                <a:cs typeface="Josefin Sans SemiBold"/>
                <a:sym typeface="Josefin Sans SemiBold"/>
              </a:rPr>
              <a:t>Closing</a:t>
            </a:r>
            <a:endParaRPr sz="1400" b="0" i="0" u="none" strike="noStrike" cap="none">
              <a:solidFill>
                <a:srgbClr val="000000"/>
              </a:solidFill>
              <a:latin typeface="Arial"/>
              <a:ea typeface="Arial"/>
              <a:cs typeface="Arial"/>
              <a:sym typeface="Arial"/>
            </a:endParaRPr>
          </a:p>
        </p:txBody>
      </p:sp>
      <p:sp>
        <p:nvSpPr>
          <p:cNvPr id="383" name="Google Shape;383;g3f9321c9f14_0_225"/>
          <p:cNvSpPr txBox="1"/>
          <p:nvPr/>
        </p:nvSpPr>
        <p:spPr>
          <a:xfrm>
            <a:off x="10538300" y="2800650"/>
            <a:ext cx="6779700" cy="3048900"/>
          </a:xfrm>
          <a:prstGeom prst="rect">
            <a:avLst/>
          </a:prstGeom>
          <a:noFill/>
          <a:ln>
            <a:noFill/>
          </a:ln>
        </p:spPr>
        <p:txBody>
          <a:bodyPr spcFirstLastPara="1" wrap="square" lIns="0" tIns="0" rIns="0" bIns="0" anchor="t" anchorCtr="0">
            <a:noAutofit/>
          </a:bodyPr>
          <a:lstStyle/>
          <a:p>
            <a:pPr marL="457200" marR="0" lvl="0" indent="-406400" algn="l" rtl="0">
              <a:lnSpc>
                <a:spcPct val="119964"/>
              </a:lnSpc>
              <a:spcBef>
                <a:spcPts val="0"/>
              </a:spcBef>
              <a:spcAft>
                <a:spcPts val="0"/>
              </a:spcAft>
              <a:buClr>
                <a:schemeClr val="dk1"/>
              </a:buClr>
              <a:buSzPts val="2800"/>
              <a:buFont typeface="Josefin Sans Light"/>
              <a:buChar char="●"/>
            </a:pPr>
            <a:r>
              <a:rPr lang="en-US" sz="2800">
                <a:solidFill>
                  <a:schemeClr val="dk1"/>
                </a:solidFill>
                <a:latin typeface="Josefin Sans"/>
                <a:ea typeface="Josefin Sans"/>
                <a:cs typeface="Josefin Sans"/>
                <a:sym typeface="Josefin Sans"/>
              </a:rPr>
              <a:t>Access all SAC webinar materials through the website</a:t>
            </a:r>
            <a:endParaRPr sz="2800">
              <a:solidFill>
                <a:schemeClr val="dk1"/>
              </a:solidFill>
              <a:latin typeface="Josefin Sans"/>
              <a:ea typeface="Josefin Sans"/>
              <a:cs typeface="Josefin Sans"/>
              <a:sym typeface="Josefin Sans"/>
            </a:endParaRPr>
          </a:p>
          <a:p>
            <a:pPr marL="457200" marR="0" lvl="0" indent="-406400" algn="l" rtl="0">
              <a:lnSpc>
                <a:spcPct val="119964"/>
              </a:lnSpc>
              <a:spcBef>
                <a:spcPts val="0"/>
              </a:spcBef>
              <a:spcAft>
                <a:spcPts val="0"/>
              </a:spcAft>
              <a:buClr>
                <a:schemeClr val="dk1"/>
              </a:buClr>
              <a:buSzPts val="2800"/>
              <a:buFont typeface="Josefin Sans"/>
              <a:buChar char="●"/>
            </a:pPr>
            <a:r>
              <a:rPr lang="en-US" sz="2800">
                <a:solidFill>
                  <a:schemeClr val="dk1"/>
                </a:solidFill>
                <a:latin typeface="Josefin Sans"/>
                <a:ea typeface="Josefin Sans"/>
                <a:cs typeface="Josefin Sans"/>
                <a:sym typeface="Josefin Sans"/>
              </a:rPr>
              <a:t>Ongoing meetings with HCM team leads </a:t>
            </a:r>
            <a:endParaRPr sz="2800">
              <a:solidFill>
                <a:schemeClr val="dk1"/>
              </a:solidFill>
              <a:latin typeface="Josefin Sans"/>
              <a:ea typeface="Josefin Sans"/>
              <a:cs typeface="Josefin Sans"/>
              <a:sym typeface="Josefin Sans"/>
            </a:endParaRPr>
          </a:p>
          <a:p>
            <a:pPr marL="457200" marR="0" lvl="0" indent="-406400" algn="l" rtl="0">
              <a:lnSpc>
                <a:spcPct val="119964"/>
              </a:lnSpc>
              <a:spcBef>
                <a:spcPts val="0"/>
              </a:spcBef>
              <a:spcAft>
                <a:spcPts val="0"/>
              </a:spcAft>
              <a:buClr>
                <a:schemeClr val="dk1"/>
              </a:buClr>
              <a:buSzPts val="2800"/>
              <a:buFont typeface="Josefin Sans"/>
              <a:buChar char="●"/>
            </a:pPr>
            <a:r>
              <a:rPr lang="en-US" sz="2800">
                <a:solidFill>
                  <a:schemeClr val="dk1"/>
                </a:solidFill>
                <a:latin typeface="Josefin Sans"/>
                <a:ea typeface="Josefin Sans"/>
                <a:cs typeface="Josefin Sans"/>
                <a:sym typeface="Josefin Sans"/>
              </a:rPr>
              <a:t>Stay connected!</a:t>
            </a:r>
            <a:endParaRPr sz="2800">
              <a:solidFill>
                <a:schemeClr val="dk1"/>
              </a:solidFill>
              <a:latin typeface="Josefin Sans"/>
              <a:ea typeface="Josefin Sans"/>
              <a:cs typeface="Josefin Sans"/>
              <a:sym typeface="Josefin Sans"/>
            </a:endParaRPr>
          </a:p>
        </p:txBody>
      </p:sp>
      <p:pic>
        <p:nvPicPr>
          <p:cNvPr id="384" name="Google Shape;384;g3f9321c9f14_0_225" descr="A blue and white background&#10;&#10;AI-generated content may be incorrect."/>
          <p:cNvPicPr preferRelativeResize="0"/>
          <p:nvPr/>
        </p:nvPicPr>
        <p:blipFill rotWithShape="1">
          <a:blip r:embed="rId3">
            <a:alphaModFix/>
          </a:blip>
          <a:srcRect l="59179"/>
          <a:stretch/>
        </p:blipFill>
        <p:spPr>
          <a:xfrm rot="-2483909">
            <a:off x="-1702753" y="1362375"/>
            <a:ext cx="6285613" cy="13244554"/>
          </a:xfrm>
          <a:prstGeom prst="rect">
            <a:avLst/>
          </a:prstGeom>
          <a:noFill/>
          <a:ln>
            <a:noFill/>
          </a:ln>
        </p:spPr>
      </p:pic>
      <p:sp>
        <p:nvSpPr>
          <p:cNvPr id="385" name="Google Shape;385;g3f9321c9f14_0_225"/>
          <p:cNvSpPr/>
          <p:nvPr/>
        </p:nvSpPr>
        <p:spPr>
          <a:xfrm>
            <a:off x="-3544" y="-20578"/>
            <a:ext cx="1911536" cy="775234"/>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386" name="Google Shape;386;g3f9321c9f14_0_225" descr="A logo with text on it&#10;&#10;AI-generated content may be incorrect."/>
          <p:cNvPicPr preferRelativeResize="0"/>
          <p:nvPr/>
        </p:nvPicPr>
        <p:blipFill rotWithShape="1">
          <a:blip r:embed="rId5">
            <a:alphaModFix/>
          </a:blip>
          <a:srcRect/>
          <a:stretch/>
        </p:blipFill>
        <p:spPr>
          <a:xfrm>
            <a:off x="15085735" y="9256425"/>
            <a:ext cx="3030900" cy="841249"/>
          </a:xfrm>
          <a:prstGeom prst="rect">
            <a:avLst/>
          </a:prstGeom>
          <a:noFill/>
          <a:ln>
            <a:noFill/>
          </a:ln>
        </p:spPr>
      </p:pic>
      <p:pic>
        <p:nvPicPr>
          <p:cNvPr id="387" name="Google Shape;387;g3f9321c9f14_0_225" title="iStock-1473707800.jpg"/>
          <p:cNvPicPr preferRelativeResize="0"/>
          <p:nvPr/>
        </p:nvPicPr>
        <p:blipFill rotWithShape="1">
          <a:blip r:embed="rId6">
            <a:alphaModFix/>
          </a:blip>
          <a:srcRect l="4103" r="4112"/>
          <a:stretch/>
        </p:blipFill>
        <p:spPr>
          <a:xfrm>
            <a:off x="-42568" y="1333500"/>
            <a:ext cx="10164871" cy="738115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g3f9321c9f14_0_100" descr="A couple of students standing in front of a window&#10;&#10;AI-generated content may be incorrect."/>
          <p:cNvPicPr preferRelativeResize="0"/>
          <p:nvPr/>
        </p:nvPicPr>
        <p:blipFill rotWithShape="1">
          <a:blip r:embed="rId3">
            <a:alphaModFix/>
          </a:blip>
          <a:srcRect t="28552" b="39139"/>
          <a:stretch/>
        </p:blipFill>
        <p:spPr>
          <a:xfrm>
            <a:off x="-3550" y="-2650"/>
            <a:ext cx="18362423" cy="2468549"/>
          </a:xfrm>
          <a:prstGeom prst="rect">
            <a:avLst/>
          </a:prstGeom>
          <a:noFill/>
          <a:ln>
            <a:noFill/>
          </a:ln>
        </p:spPr>
      </p:pic>
      <p:sp>
        <p:nvSpPr>
          <p:cNvPr id="116" name="Google Shape;116;g3f9321c9f14_0_100"/>
          <p:cNvSpPr txBox="1"/>
          <p:nvPr/>
        </p:nvSpPr>
        <p:spPr>
          <a:xfrm>
            <a:off x="1058463" y="998188"/>
            <a:ext cx="16238400" cy="1015800"/>
          </a:xfrm>
          <a:prstGeom prst="rect">
            <a:avLst/>
          </a:prstGeom>
          <a:noFill/>
          <a:ln>
            <a:noFill/>
          </a:ln>
        </p:spPr>
        <p:txBody>
          <a:bodyPr spcFirstLastPara="1" wrap="square" lIns="0" tIns="0" rIns="0" bIns="0" anchor="t" anchorCtr="0">
            <a:spAutoFit/>
          </a:bodyPr>
          <a:lstStyle/>
          <a:p>
            <a:pPr marL="0" marR="0" lvl="0" indent="0" algn="ctr" rtl="0">
              <a:lnSpc>
                <a:spcPct val="136636"/>
              </a:lnSpc>
              <a:spcBef>
                <a:spcPts val="0"/>
              </a:spcBef>
              <a:spcAft>
                <a:spcPts val="0"/>
              </a:spcAft>
              <a:buClr>
                <a:srgbClr val="000000"/>
              </a:buClr>
              <a:buSzPts val="6600"/>
              <a:buFont typeface="Arial"/>
              <a:buNone/>
            </a:pPr>
            <a:r>
              <a:rPr lang="en-US" sz="6600" b="1">
                <a:solidFill>
                  <a:srgbClr val="D9D5DC"/>
                </a:solidFill>
                <a:latin typeface="Josefin Sans SemiBold"/>
                <a:ea typeface="Josefin Sans SemiBold"/>
                <a:cs typeface="Josefin Sans SemiBold"/>
                <a:sym typeface="Josefin Sans SemiBold"/>
              </a:rPr>
              <a:t>Why Goal 2040?</a:t>
            </a:r>
            <a:endParaRPr sz="1400" b="0" i="0" u="none" strike="noStrike" cap="none">
              <a:solidFill>
                <a:srgbClr val="000000"/>
              </a:solidFill>
              <a:latin typeface="Arial"/>
              <a:ea typeface="Arial"/>
              <a:cs typeface="Arial"/>
              <a:sym typeface="Arial"/>
            </a:endParaRPr>
          </a:p>
        </p:txBody>
      </p:sp>
      <p:sp>
        <p:nvSpPr>
          <p:cNvPr id="117" name="Google Shape;117;g3f9321c9f14_0_100"/>
          <p:cNvSpPr txBox="1"/>
          <p:nvPr/>
        </p:nvSpPr>
        <p:spPr>
          <a:xfrm>
            <a:off x="2819125" y="4244100"/>
            <a:ext cx="14282400" cy="4290300"/>
          </a:xfrm>
          <a:prstGeom prst="rect">
            <a:avLst/>
          </a:prstGeom>
          <a:noFill/>
          <a:ln>
            <a:noFill/>
          </a:ln>
        </p:spPr>
        <p:txBody>
          <a:bodyPr spcFirstLastPara="1" wrap="square" lIns="0" tIns="0" rIns="0" bIns="0" anchor="t" anchorCtr="0">
            <a:spAutoFit/>
          </a:bodyPr>
          <a:lstStyle/>
          <a:p>
            <a:pPr marL="0" marR="0" lvl="0" indent="0" algn="l" rtl="0">
              <a:lnSpc>
                <a:spcPct val="139958"/>
              </a:lnSpc>
              <a:spcBef>
                <a:spcPts val="0"/>
              </a:spcBef>
              <a:spcAft>
                <a:spcPts val="0"/>
              </a:spcAft>
              <a:buNone/>
            </a:pPr>
            <a:r>
              <a:rPr lang="en-US" sz="2600" b="1">
                <a:latin typeface="Josefin Sans"/>
                <a:ea typeface="Josefin Sans"/>
                <a:cs typeface="Josefin Sans"/>
                <a:sym typeface="Josefin Sans"/>
              </a:rPr>
              <a:t>Less confidence</a:t>
            </a:r>
            <a:r>
              <a:rPr lang="en-US" sz="2600">
                <a:latin typeface="Josefin Sans"/>
                <a:ea typeface="Josefin Sans"/>
                <a:cs typeface="Josefin Sans"/>
                <a:sym typeface="Josefin Sans"/>
              </a:rPr>
              <a:t> in postsecondary education, with confidence in postsecondary education 15 percentage points below where it was in 2015 despite recent increases from 2024 lows. </a:t>
            </a:r>
            <a:br>
              <a:rPr lang="en-US" sz="2600" i="0" u="none" strike="noStrike" cap="none">
                <a:solidFill>
                  <a:srgbClr val="000000"/>
                </a:solidFill>
                <a:latin typeface="Josefin Sans"/>
                <a:ea typeface="Josefin Sans"/>
                <a:cs typeface="Josefin Sans"/>
                <a:sym typeface="Josefin Sans"/>
              </a:rPr>
            </a:br>
            <a:endParaRPr sz="2600">
              <a:latin typeface="Josefin Sans"/>
              <a:ea typeface="Josefin Sans"/>
              <a:cs typeface="Josefin Sans"/>
              <a:sym typeface="Josefin Sans"/>
            </a:endParaRPr>
          </a:p>
          <a:p>
            <a:pPr marL="0" marR="0" lvl="0" indent="0" algn="l" rtl="0">
              <a:lnSpc>
                <a:spcPct val="139958"/>
              </a:lnSpc>
              <a:spcBef>
                <a:spcPts val="0"/>
              </a:spcBef>
              <a:spcAft>
                <a:spcPts val="0"/>
              </a:spcAft>
              <a:buNone/>
            </a:pPr>
            <a:r>
              <a:rPr lang="en-US" sz="2600" b="1">
                <a:latin typeface="Josefin Sans"/>
                <a:ea typeface="Josefin Sans"/>
                <a:cs typeface="Josefin Sans"/>
                <a:sym typeface="Josefin Sans"/>
              </a:rPr>
              <a:t>Increased pressure</a:t>
            </a:r>
            <a:r>
              <a:rPr lang="en-US" sz="2600">
                <a:latin typeface="Josefin Sans"/>
                <a:ea typeface="Josefin Sans"/>
                <a:cs typeface="Josefin Sans"/>
                <a:sym typeface="Josefin Sans"/>
              </a:rPr>
              <a:t> on postsecondary education to demonstrate outcomes, as evidenced by state and federal policy shifts.</a:t>
            </a:r>
            <a:br>
              <a:rPr lang="en-US" sz="2600" i="0" u="none" strike="noStrike" cap="none">
                <a:solidFill>
                  <a:srgbClr val="000000"/>
                </a:solidFill>
                <a:latin typeface="Josefin Sans"/>
                <a:ea typeface="Josefin Sans"/>
                <a:cs typeface="Josefin Sans"/>
                <a:sym typeface="Josefin Sans"/>
              </a:rPr>
            </a:br>
            <a:endParaRPr sz="2600" i="0" u="none" strike="noStrike" cap="none">
              <a:solidFill>
                <a:srgbClr val="000000"/>
              </a:solidFill>
              <a:latin typeface="Josefin Sans"/>
              <a:ea typeface="Josefin Sans"/>
              <a:cs typeface="Josefin Sans"/>
              <a:sym typeface="Josefin Sans"/>
            </a:endParaRPr>
          </a:p>
          <a:p>
            <a:pPr marL="0" marR="0" lvl="0" indent="0" algn="l" rtl="0">
              <a:lnSpc>
                <a:spcPct val="139958"/>
              </a:lnSpc>
              <a:spcBef>
                <a:spcPts val="0"/>
              </a:spcBef>
              <a:spcAft>
                <a:spcPts val="0"/>
              </a:spcAft>
              <a:buNone/>
            </a:pPr>
            <a:r>
              <a:rPr lang="en-US" sz="2600" b="1">
                <a:latin typeface="Josefin Sans"/>
                <a:ea typeface="Josefin Sans"/>
                <a:cs typeface="Josefin Sans"/>
                <a:sym typeface="Josefin Sans"/>
              </a:rPr>
              <a:t>Uncertain economic futures</a:t>
            </a:r>
            <a:r>
              <a:rPr lang="en-US" sz="2600">
                <a:latin typeface="Josefin Sans"/>
                <a:ea typeface="Josefin Sans"/>
                <a:cs typeface="Josefin Sans"/>
                <a:sym typeface="Josefin Sans"/>
              </a:rPr>
              <a:t>, amplified by the proliferation of Artificial Intelligence </a:t>
            </a:r>
            <a:br>
              <a:rPr lang="en-US" sz="2400" i="0" u="none" strike="noStrike" cap="none">
                <a:solidFill>
                  <a:srgbClr val="000000"/>
                </a:solidFill>
                <a:latin typeface="Josefin Sans Light"/>
                <a:ea typeface="Josefin Sans Light"/>
                <a:cs typeface="Josefin Sans Light"/>
                <a:sym typeface="Josefin Sans Light"/>
              </a:rPr>
            </a:br>
            <a:endParaRPr sz="2400" b="0" i="0" u="none" strike="noStrike" cap="none">
              <a:solidFill>
                <a:srgbClr val="000000"/>
              </a:solidFill>
              <a:latin typeface="Josefin Sans Light"/>
              <a:ea typeface="Josefin Sans Light"/>
              <a:cs typeface="Josefin Sans Light"/>
              <a:sym typeface="Josefin Sans Light"/>
            </a:endParaRPr>
          </a:p>
        </p:txBody>
      </p:sp>
      <p:sp>
        <p:nvSpPr>
          <p:cNvPr id="118" name="Google Shape;118;g3f9321c9f14_0_100"/>
          <p:cNvSpPr/>
          <p:nvPr/>
        </p:nvSpPr>
        <p:spPr>
          <a:xfrm>
            <a:off x="-3544" y="-20578"/>
            <a:ext cx="1911536" cy="775234"/>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19" name="Google Shape;119;g3f9321c9f14_0_100" descr="help (Provided by Getty Images)"/>
          <p:cNvPicPr preferRelativeResize="0"/>
          <p:nvPr/>
        </p:nvPicPr>
        <p:blipFill rotWithShape="1">
          <a:blip r:embed="rId5">
            <a:alphaModFix/>
          </a:blip>
          <a:srcRect l="681" r="690"/>
          <a:stretch/>
        </p:blipFill>
        <p:spPr>
          <a:xfrm>
            <a:off x="1758424" y="7400067"/>
            <a:ext cx="698199" cy="707896"/>
          </a:xfrm>
          <a:prstGeom prst="rect">
            <a:avLst/>
          </a:prstGeom>
          <a:noFill/>
          <a:ln>
            <a:noFill/>
          </a:ln>
        </p:spPr>
      </p:pic>
      <p:pic>
        <p:nvPicPr>
          <p:cNvPr id="120" name="Google Shape;120;g3f9321c9f14_0_100" descr="Decrease bar chart with sad businessman vector illustration, solid style icon (Provided by Getty Images)"/>
          <p:cNvPicPr preferRelativeResize="0"/>
          <p:nvPr/>
        </p:nvPicPr>
        <p:blipFill rotWithShape="1">
          <a:blip r:embed="rId6">
            <a:alphaModFix/>
          </a:blip>
          <a:srcRect l="681" r="690"/>
          <a:stretch/>
        </p:blipFill>
        <p:spPr>
          <a:xfrm>
            <a:off x="1758424" y="4244088"/>
            <a:ext cx="698199" cy="707901"/>
          </a:xfrm>
          <a:prstGeom prst="rect">
            <a:avLst/>
          </a:prstGeom>
          <a:noFill/>
          <a:ln>
            <a:noFill/>
          </a:ln>
        </p:spPr>
      </p:pic>
      <p:pic>
        <p:nvPicPr>
          <p:cNvPr id="121" name="Google Shape;121;g3f9321c9f14_0_100" descr="temperature (Provided by Getty Images)"/>
          <p:cNvPicPr preferRelativeResize="0"/>
          <p:nvPr/>
        </p:nvPicPr>
        <p:blipFill rotWithShape="1">
          <a:blip r:embed="rId7">
            <a:alphaModFix/>
          </a:blip>
          <a:srcRect/>
          <a:stretch/>
        </p:blipFill>
        <p:spPr>
          <a:xfrm>
            <a:off x="1662113" y="5730624"/>
            <a:ext cx="890824" cy="890824"/>
          </a:xfrm>
          <a:prstGeom prst="rect">
            <a:avLst/>
          </a:prstGeom>
          <a:noFill/>
          <a:ln>
            <a:noFill/>
          </a:ln>
        </p:spPr>
      </p:pic>
      <p:pic>
        <p:nvPicPr>
          <p:cNvPr id="122" name="Google Shape;122;g3f9321c9f14_0_100" descr="A logo with text on it&#10;&#10;AI-generated content may be incorrect."/>
          <p:cNvPicPr preferRelativeResize="0"/>
          <p:nvPr/>
        </p:nvPicPr>
        <p:blipFill rotWithShape="1">
          <a:blip r:embed="rId8">
            <a:alphaModFix/>
          </a:blip>
          <a:srcRect/>
          <a:stretch/>
        </p:blipFill>
        <p:spPr>
          <a:xfrm>
            <a:off x="15085735" y="9256425"/>
            <a:ext cx="3030900" cy="841249"/>
          </a:xfrm>
          <a:prstGeom prst="rect">
            <a:avLst/>
          </a:prstGeom>
          <a:noFill/>
          <a:ln>
            <a:noFill/>
          </a:ln>
        </p:spPr>
      </p:pic>
      <p:sp>
        <p:nvSpPr>
          <p:cNvPr id="123" name="Google Shape;123;g3f9321c9f14_0_100"/>
          <p:cNvSpPr txBox="1"/>
          <p:nvPr/>
        </p:nvSpPr>
        <p:spPr>
          <a:xfrm>
            <a:off x="1272575" y="2998350"/>
            <a:ext cx="14007900" cy="461700"/>
          </a:xfrm>
          <a:prstGeom prst="rect">
            <a:avLst/>
          </a:prstGeom>
          <a:noFill/>
          <a:ln>
            <a:noFill/>
          </a:ln>
        </p:spPr>
        <p:txBody>
          <a:bodyPr spcFirstLastPara="1" wrap="square" lIns="0" tIns="0" rIns="0" bIns="0" anchor="t" anchorCtr="0">
            <a:spAutoFit/>
          </a:bodyPr>
          <a:lstStyle/>
          <a:p>
            <a:pPr marL="0" marR="0" lvl="0" indent="0" algn="l" rtl="0">
              <a:lnSpc>
                <a:spcPct val="139958"/>
              </a:lnSpc>
              <a:spcBef>
                <a:spcPts val="0"/>
              </a:spcBef>
              <a:spcAft>
                <a:spcPts val="0"/>
              </a:spcAft>
              <a:buNone/>
            </a:pPr>
            <a:r>
              <a:rPr lang="en-US" sz="3000">
                <a:latin typeface="Josefin Sans"/>
                <a:ea typeface="Josefin Sans"/>
                <a:cs typeface="Josefin Sans"/>
                <a:sym typeface="Josefin Sans"/>
              </a:rPr>
              <a:t>Shifts in the nation’s postsecondary and workforce ecosystem… </a:t>
            </a:r>
            <a:endParaRPr sz="3000" b="0" i="0" u="none" strike="noStrike" cap="none">
              <a:solidFill>
                <a:srgbClr val="000000"/>
              </a:solidFill>
              <a:latin typeface="Josefin Sans Light"/>
              <a:ea typeface="Josefin Sans Light"/>
              <a:cs typeface="Josefin Sans Light"/>
              <a:sym typeface="Josefin Sans Ligh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pic>
        <p:nvPicPr>
          <p:cNvPr id="128" name="Google Shape;128;g3f9321c9f14_0_112" descr="A couple of students standing in front of a window&#10;&#10;AI-generated content may be incorrect."/>
          <p:cNvPicPr preferRelativeResize="0"/>
          <p:nvPr/>
        </p:nvPicPr>
        <p:blipFill rotWithShape="1">
          <a:blip r:embed="rId3">
            <a:alphaModFix/>
          </a:blip>
          <a:srcRect t="28552" b="39139"/>
          <a:stretch/>
        </p:blipFill>
        <p:spPr>
          <a:xfrm>
            <a:off x="-3550" y="-2650"/>
            <a:ext cx="18362423" cy="2468549"/>
          </a:xfrm>
          <a:prstGeom prst="rect">
            <a:avLst/>
          </a:prstGeom>
          <a:noFill/>
          <a:ln>
            <a:noFill/>
          </a:ln>
        </p:spPr>
      </p:pic>
      <p:sp>
        <p:nvSpPr>
          <p:cNvPr id="129" name="Google Shape;129;g3f9321c9f14_0_112"/>
          <p:cNvSpPr txBox="1"/>
          <p:nvPr/>
        </p:nvSpPr>
        <p:spPr>
          <a:xfrm>
            <a:off x="1058463" y="998188"/>
            <a:ext cx="16238400" cy="1015800"/>
          </a:xfrm>
          <a:prstGeom prst="rect">
            <a:avLst/>
          </a:prstGeom>
          <a:noFill/>
          <a:ln>
            <a:noFill/>
          </a:ln>
        </p:spPr>
        <p:txBody>
          <a:bodyPr spcFirstLastPara="1" wrap="square" lIns="0" tIns="0" rIns="0" bIns="0" anchor="t" anchorCtr="0">
            <a:spAutoFit/>
          </a:bodyPr>
          <a:lstStyle/>
          <a:p>
            <a:pPr marL="0" marR="0" lvl="0" indent="0" algn="ctr" rtl="0">
              <a:lnSpc>
                <a:spcPct val="136636"/>
              </a:lnSpc>
              <a:spcBef>
                <a:spcPts val="0"/>
              </a:spcBef>
              <a:spcAft>
                <a:spcPts val="0"/>
              </a:spcAft>
              <a:buClr>
                <a:srgbClr val="000000"/>
              </a:buClr>
              <a:buSzPts val="6600"/>
              <a:buFont typeface="Arial"/>
              <a:buNone/>
            </a:pPr>
            <a:r>
              <a:rPr lang="en-US" sz="6600" b="1">
                <a:solidFill>
                  <a:srgbClr val="D9D5DC"/>
                </a:solidFill>
                <a:latin typeface="Josefin Sans SemiBold"/>
                <a:ea typeface="Josefin Sans SemiBold"/>
                <a:cs typeface="Josefin Sans SemiBold"/>
                <a:sym typeface="Josefin Sans SemiBold"/>
              </a:rPr>
              <a:t>Why Goal 2040?</a:t>
            </a:r>
            <a:endParaRPr sz="1400" b="0" i="0" u="none" strike="noStrike" cap="none">
              <a:solidFill>
                <a:srgbClr val="000000"/>
              </a:solidFill>
              <a:latin typeface="Arial"/>
              <a:ea typeface="Arial"/>
              <a:cs typeface="Arial"/>
              <a:sym typeface="Arial"/>
            </a:endParaRPr>
          </a:p>
        </p:txBody>
      </p:sp>
      <p:sp>
        <p:nvSpPr>
          <p:cNvPr id="130" name="Google Shape;130;g3f9321c9f14_0_112"/>
          <p:cNvSpPr txBox="1"/>
          <p:nvPr/>
        </p:nvSpPr>
        <p:spPr>
          <a:xfrm>
            <a:off x="2819125" y="4289618"/>
            <a:ext cx="14007900" cy="3760800"/>
          </a:xfrm>
          <a:prstGeom prst="rect">
            <a:avLst/>
          </a:prstGeom>
          <a:noFill/>
          <a:ln>
            <a:noFill/>
          </a:ln>
        </p:spPr>
        <p:txBody>
          <a:bodyPr spcFirstLastPara="1" wrap="square" lIns="0" tIns="0" rIns="0" bIns="0" anchor="t" anchorCtr="0">
            <a:spAutoFit/>
          </a:bodyPr>
          <a:lstStyle/>
          <a:p>
            <a:pPr marL="0" marR="0" lvl="0" indent="0" algn="l" rtl="0">
              <a:lnSpc>
                <a:spcPct val="139958"/>
              </a:lnSpc>
              <a:spcBef>
                <a:spcPts val="0"/>
              </a:spcBef>
              <a:spcAft>
                <a:spcPts val="0"/>
              </a:spcAft>
              <a:buNone/>
            </a:pPr>
            <a:r>
              <a:rPr lang="en-US" sz="2600" b="1">
                <a:latin typeface="Josefin Sans"/>
                <a:ea typeface="Josefin Sans"/>
                <a:cs typeface="Josefin Sans"/>
                <a:sym typeface="Josefin Sans"/>
              </a:rPr>
              <a:t>Rebuilds confidence </a:t>
            </a:r>
            <a:r>
              <a:rPr lang="en-US" sz="2600">
                <a:latin typeface="Josefin Sans"/>
                <a:ea typeface="Josefin Sans"/>
                <a:cs typeface="Josefin Sans"/>
                <a:sym typeface="Josefin Sans"/>
              </a:rPr>
              <a:t>in the ability of higher education to provide real value to students, communities, and the nation</a:t>
            </a:r>
            <a:endParaRPr sz="2600">
              <a:latin typeface="Josefin Sans"/>
              <a:ea typeface="Josefin Sans"/>
              <a:cs typeface="Josefin Sans"/>
              <a:sym typeface="Josefin Sans"/>
            </a:endParaRPr>
          </a:p>
          <a:p>
            <a:pPr marL="0" marR="0" lvl="0" indent="0" algn="l" rtl="0">
              <a:lnSpc>
                <a:spcPct val="139958"/>
              </a:lnSpc>
              <a:spcBef>
                <a:spcPts val="0"/>
              </a:spcBef>
              <a:spcAft>
                <a:spcPts val="0"/>
              </a:spcAft>
              <a:buNone/>
            </a:pPr>
            <a:endParaRPr sz="2600" b="1">
              <a:latin typeface="Josefin Sans"/>
              <a:ea typeface="Josefin Sans"/>
              <a:cs typeface="Josefin Sans"/>
              <a:sym typeface="Josefin Sans"/>
            </a:endParaRPr>
          </a:p>
          <a:p>
            <a:pPr marL="0" marR="0" lvl="0" indent="0" algn="l" rtl="0">
              <a:lnSpc>
                <a:spcPct val="139958"/>
              </a:lnSpc>
              <a:spcBef>
                <a:spcPts val="0"/>
              </a:spcBef>
              <a:spcAft>
                <a:spcPts val="0"/>
              </a:spcAft>
              <a:buNone/>
            </a:pPr>
            <a:r>
              <a:rPr lang="en-US" sz="2600" b="1">
                <a:latin typeface="Josefin Sans"/>
                <a:ea typeface="Josefin Sans"/>
                <a:cs typeface="Josefin Sans"/>
                <a:sym typeface="Josefin Sans"/>
              </a:rPr>
              <a:t>Guides strategic decision-making </a:t>
            </a:r>
            <a:r>
              <a:rPr lang="en-US" sz="2600">
                <a:latin typeface="Josefin Sans"/>
                <a:ea typeface="Josefin Sans"/>
                <a:cs typeface="Josefin Sans"/>
                <a:sym typeface="Josefin Sans"/>
              </a:rPr>
              <a:t>to strengthen higher education and promote alignment across education and work</a:t>
            </a:r>
            <a:br>
              <a:rPr lang="en-US" sz="2600" i="0" u="none" strike="noStrike" cap="none">
                <a:solidFill>
                  <a:srgbClr val="000000"/>
                </a:solidFill>
                <a:latin typeface="Josefin Sans"/>
                <a:ea typeface="Josefin Sans"/>
                <a:cs typeface="Josefin Sans"/>
                <a:sym typeface="Josefin Sans"/>
              </a:rPr>
            </a:br>
            <a:endParaRPr sz="2600" i="0" u="none" strike="noStrike" cap="none">
              <a:solidFill>
                <a:srgbClr val="000000"/>
              </a:solidFill>
              <a:latin typeface="Josefin Sans"/>
              <a:ea typeface="Josefin Sans"/>
              <a:cs typeface="Josefin Sans"/>
              <a:sym typeface="Josefin Sans"/>
            </a:endParaRPr>
          </a:p>
          <a:p>
            <a:pPr marL="0" marR="0" lvl="0" indent="0" algn="l" rtl="0">
              <a:lnSpc>
                <a:spcPct val="139958"/>
              </a:lnSpc>
              <a:spcBef>
                <a:spcPts val="0"/>
              </a:spcBef>
              <a:spcAft>
                <a:spcPts val="0"/>
              </a:spcAft>
              <a:buNone/>
            </a:pPr>
            <a:r>
              <a:rPr lang="en-US" sz="2600" b="1">
                <a:latin typeface="Josefin Sans"/>
                <a:ea typeface="Josefin Sans"/>
                <a:cs typeface="Josefin Sans"/>
                <a:sym typeface="Josefin Sans"/>
              </a:rPr>
              <a:t>Supports skill development </a:t>
            </a:r>
            <a:r>
              <a:rPr lang="en-US" sz="2600">
                <a:latin typeface="Josefin Sans"/>
                <a:ea typeface="Josefin Sans"/>
                <a:cs typeface="Josefin Sans"/>
                <a:sym typeface="Josefin Sans"/>
              </a:rPr>
              <a:t>that can meet rapidly evolving workforce needs </a:t>
            </a:r>
            <a:endParaRPr sz="2400" i="0" u="none" strike="noStrike" cap="none">
              <a:solidFill>
                <a:srgbClr val="000000"/>
              </a:solidFill>
              <a:latin typeface="Josefin Sans Light"/>
              <a:ea typeface="Josefin Sans Light"/>
              <a:cs typeface="Josefin Sans Light"/>
              <a:sym typeface="Josefin Sans Light"/>
            </a:endParaRPr>
          </a:p>
        </p:txBody>
      </p:sp>
      <p:sp>
        <p:nvSpPr>
          <p:cNvPr id="131" name="Google Shape;131;g3f9321c9f14_0_112"/>
          <p:cNvSpPr/>
          <p:nvPr/>
        </p:nvSpPr>
        <p:spPr>
          <a:xfrm>
            <a:off x="-3544" y="-20578"/>
            <a:ext cx="1911536" cy="775234"/>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32" name="Google Shape;132;g3f9321c9f14_0_112" descr="hand hold gear glyph icon vector illustration (Provided by Getty Images)"/>
          <p:cNvPicPr preferRelativeResize="0"/>
          <p:nvPr/>
        </p:nvPicPr>
        <p:blipFill rotWithShape="1">
          <a:blip r:embed="rId5">
            <a:alphaModFix/>
          </a:blip>
          <a:srcRect l="681" r="690"/>
          <a:stretch/>
        </p:blipFill>
        <p:spPr>
          <a:xfrm>
            <a:off x="1907999" y="7512067"/>
            <a:ext cx="698199" cy="707896"/>
          </a:xfrm>
          <a:prstGeom prst="rect">
            <a:avLst/>
          </a:prstGeom>
          <a:noFill/>
          <a:ln>
            <a:noFill/>
          </a:ln>
        </p:spPr>
      </p:pic>
      <p:pic>
        <p:nvPicPr>
          <p:cNvPr id="133" name="Google Shape;133;g3f9321c9f14_0_112" descr="Building with gear and pencil solid icon, smart home concept, smart house repairing sign on white background, house construction and design icon in glyph style mobile, web. Vector graphics. (Provided by Getty Images)"/>
          <p:cNvPicPr preferRelativeResize="0"/>
          <p:nvPr/>
        </p:nvPicPr>
        <p:blipFill rotWithShape="1">
          <a:blip r:embed="rId6">
            <a:alphaModFix/>
          </a:blip>
          <a:srcRect l="681" r="690"/>
          <a:stretch/>
        </p:blipFill>
        <p:spPr>
          <a:xfrm>
            <a:off x="1907999" y="4244101"/>
            <a:ext cx="698199" cy="707901"/>
          </a:xfrm>
          <a:prstGeom prst="rect">
            <a:avLst/>
          </a:prstGeom>
          <a:noFill/>
          <a:ln>
            <a:noFill/>
          </a:ln>
        </p:spPr>
      </p:pic>
      <p:pic>
        <p:nvPicPr>
          <p:cNvPr id="134" name="Google Shape;134;g3f9321c9f14_0_112" descr="Pie chart report icon / black color (Provided by Getty Images)"/>
          <p:cNvPicPr preferRelativeResize="0"/>
          <p:nvPr/>
        </p:nvPicPr>
        <p:blipFill rotWithShape="1">
          <a:blip r:embed="rId7">
            <a:alphaModFix/>
          </a:blip>
          <a:srcRect/>
          <a:stretch/>
        </p:blipFill>
        <p:spPr>
          <a:xfrm>
            <a:off x="1715388" y="5786624"/>
            <a:ext cx="890824" cy="890824"/>
          </a:xfrm>
          <a:prstGeom prst="rect">
            <a:avLst/>
          </a:prstGeom>
          <a:noFill/>
          <a:ln>
            <a:noFill/>
          </a:ln>
        </p:spPr>
      </p:pic>
      <p:pic>
        <p:nvPicPr>
          <p:cNvPr id="135" name="Google Shape;135;g3f9321c9f14_0_112" descr="A logo with text on it&#10;&#10;AI-generated content may be incorrect."/>
          <p:cNvPicPr preferRelativeResize="0"/>
          <p:nvPr/>
        </p:nvPicPr>
        <p:blipFill rotWithShape="1">
          <a:blip r:embed="rId8">
            <a:alphaModFix/>
          </a:blip>
          <a:srcRect/>
          <a:stretch/>
        </p:blipFill>
        <p:spPr>
          <a:xfrm>
            <a:off x="15085735" y="9256425"/>
            <a:ext cx="3030900" cy="841249"/>
          </a:xfrm>
          <a:prstGeom prst="rect">
            <a:avLst/>
          </a:prstGeom>
          <a:noFill/>
          <a:ln>
            <a:noFill/>
          </a:ln>
        </p:spPr>
      </p:pic>
      <p:sp>
        <p:nvSpPr>
          <p:cNvPr id="136" name="Google Shape;136;g3f9321c9f14_0_112"/>
          <p:cNvSpPr txBox="1"/>
          <p:nvPr/>
        </p:nvSpPr>
        <p:spPr>
          <a:xfrm>
            <a:off x="1272575" y="2998350"/>
            <a:ext cx="14007900" cy="461700"/>
          </a:xfrm>
          <a:prstGeom prst="rect">
            <a:avLst/>
          </a:prstGeom>
          <a:noFill/>
          <a:ln>
            <a:noFill/>
          </a:ln>
        </p:spPr>
        <p:txBody>
          <a:bodyPr spcFirstLastPara="1" wrap="square" lIns="0" tIns="0" rIns="0" bIns="0" anchor="t" anchorCtr="0">
            <a:spAutoFit/>
          </a:bodyPr>
          <a:lstStyle/>
          <a:p>
            <a:pPr marL="0" marR="0" lvl="0" indent="0" algn="l" rtl="0">
              <a:lnSpc>
                <a:spcPct val="139958"/>
              </a:lnSpc>
              <a:spcBef>
                <a:spcPts val="0"/>
              </a:spcBef>
              <a:spcAft>
                <a:spcPts val="0"/>
              </a:spcAft>
              <a:buNone/>
            </a:pPr>
            <a:r>
              <a:rPr lang="en-US" sz="3000">
                <a:latin typeface="Josefin Sans"/>
                <a:ea typeface="Josefin Sans"/>
                <a:cs typeface="Josefin Sans"/>
                <a:sym typeface="Josefin Sans"/>
              </a:rPr>
              <a:t>….create a need for a new North Star that: </a:t>
            </a:r>
            <a:endParaRPr sz="3000" b="0" i="0" u="none" strike="noStrike" cap="none">
              <a:solidFill>
                <a:srgbClr val="000000"/>
              </a:solidFill>
              <a:latin typeface="Josefin Sans Light"/>
              <a:ea typeface="Josefin Sans Light"/>
              <a:cs typeface="Josefin Sans Light"/>
              <a:sym typeface="Josefin Sans Ligh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141" name="Google Shape;141;g3f9321c9f14_0_124" descr="A couple of students standing in front of a window&#10;&#10;AI-generated content may be incorrect."/>
          <p:cNvPicPr preferRelativeResize="0"/>
          <p:nvPr/>
        </p:nvPicPr>
        <p:blipFill rotWithShape="1">
          <a:blip r:embed="rId3">
            <a:alphaModFix/>
          </a:blip>
          <a:srcRect t="28552" b="39139"/>
          <a:stretch/>
        </p:blipFill>
        <p:spPr>
          <a:xfrm>
            <a:off x="-3550" y="-2650"/>
            <a:ext cx="18362423" cy="2468549"/>
          </a:xfrm>
          <a:prstGeom prst="rect">
            <a:avLst/>
          </a:prstGeom>
          <a:noFill/>
          <a:ln>
            <a:noFill/>
          </a:ln>
        </p:spPr>
      </p:pic>
      <p:sp>
        <p:nvSpPr>
          <p:cNvPr id="142" name="Google Shape;142;g3f9321c9f14_0_124"/>
          <p:cNvSpPr txBox="1"/>
          <p:nvPr/>
        </p:nvSpPr>
        <p:spPr>
          <a:xfrm>
            <a:off x="1058463" y="998188"/>
            <a:ext cx="16238400" cy="1015800"/>
          </a:xfrm>
          <a:prstGeom prst="rect">
            <a:avLst/>
          </a:prstGeom>
          <a:noFill/>
          <a:ln>
            <a:noFill/>
          </a:ln>
        </p:spPr>
        <p:txBody>
          <a:bodyPr spcFirstLastPara="1" wrap="square" lIns="0" tIns="0" rIns="0" bIns="0" anchor="t" anchorCtr="0">
            <a:spAutoFit/>
          </a:bodyPr>
          <a:lstStyle/>
          <a:p>
            <a:pPr marL="0" marR="0" lvl="0" indent="0" algn="ctr" rtl="0">
              <a:lnSpc>
                <a:spcPct val="136636"/>
              </a:lnSpc>
              <a:spcBef>
                <a:spcPts val="0"/>
              </a:spcBef>
              <a:spcAft>
                <a:spcPts val="0"/>
              </a:spcAft>
              <a:buClr>
                <a:srgbClr val="000000"/>
              </a:buClr>
              <a:buSzPts val="6600"/>
              <a:buFont typeface="Arial"/>
              <a:buNone/>
            </a:pPr>
            <a:r>
              <a:rPr lang="en-US" sz="6600" b="1">
                <a:solidFill>
                  <a:srgbClr val="D9D5DC"/>
                </a:solidFill>
                <a:latin typeface="Josefin Sans SemiBold"/>
                <a:ea typeface="Josefin Sans SemiBold"/>
                <a:cs typeface="Josefin Sans SemiBold"/>
                <a:sym typeface="Josefin Sans SemiBold"/>
              </a:rPr>
              <a:t>The Role of Strategic Communications</a:t>
            </a:r>
            <a:endParaRPr sz="1400" b="0" i="0" u="none" strike="noStrike" cap="none">
              <a:solidFill>
                <a:srgbClr val="000000"/>
              </a:solidFill>
              <a:latin typeface="Arial"/>
              <a:ea typeface="Arial"/>
              <a:cs typeface="Arial"/>
              <a:sym typeface="Arial"/>
            </a:endParaRPr>
          </a:p>
        </p:txBody>
      </p:sp>
      <p:sp>
        <p:nvSpPr>
          <p:cNvPr id="143" name="Google Shape;143;g3f9321c9f14_0_124"/>
          <p:cNvSpPr txBox="1"/>
          <p:nvPr/>
        </p:nvSpPr>
        <p:spPr>
          <a:xfrm>
            <a:off x="2819125" y="4289618"/>
            <a:ext cx="14007900" cy="2640600"/>
          </a:xfrm>
          <a:prstGeom prst="rect">
            <a:avLst/>
          </a:prstGeom>
          <a:noFill/>
          <a:ln>
            <a:noFill/>
          </a:ln>
        </p:spPr>
        <p:txBody>
          <a:bodyPr spcFirstLastPara="1" wrap="square" lIns="0" tIns="0" rIns="0" bIns="0" anchor="t" anchorCtr="0">
            <a:spAutoFit/>
          </a:bodyPr>
          <a:lstStyle/>
          <a:p>
            <a:pPr marL="0" marR="0" lvl="0" indent="0" algn="l" rtl="0">
              <a:lnSpc>
                <a:spcPct val="139958"/>
              </a:lnSpc>
              <a:spcBef>
                <a:spcPts val="0"/>
              </a:spcBef>
              <a:spcAft>
                <a:spcPts val="0"/>
              </a:spcAft>
              <a:buNone/>
            </a:pPr>
            <a:r>
              <a:rPr lang="en-US" sz="2600" b="1">
                <a:latin typeface="Josefin Sans"/>
                <a:ea typeface="Josefin Sans"/>
                <a:cs typeface="Josefin Sans"/>
                <a:sym typeface="Josefin Sans"/>
              </a:rPr>
              <a:t>Relevant, </a:t>
            </a:r>
            <a:r>
              <a:rPr lang="en-US" sz="2600">
                <a:latin typeface="Josefin Sans"/>
                <a:ea typeface="Josefin Sans"/>
                <a:cs typeface="Josefin Sans"/>
                <a:sym typeface="Josefin Sans"/>
              </a:rPr>
              <a:t>reflecting real challenges and needs of various stakeholders </a:t>
            </a:r>
            <a:endParaRPr sz="2600">
              <a:latin typeface="Josefin Sans"/>
              <a:ea typeface="Josefin Sans"/>
              <a:cs typeface="Josefin Sans"/>
              <a:sym typeface="Josefin Sans"/>
            </a:endParaRPr>
          </a:p>
          <a:p>
            <a:pPr marL="0" marR="0" lvl="0" indent="0" algn="l" rtl="0">
              <a:lnSpc>
                <a:spcPct val="139958"/>
              </a:lnSpc>
              <a:spcBef>
                <a:spcPts val="0"/>
              </a:spcBef>
              <a:spcAft>
                <a:spcPts val="0"/>
              </a:spcAft>
              <a:buNone/>
            </a:pPr>
            <a:endParaRPr sz="2600" b="1">
              <a:latin typeface="Josefin Sans"/>
              <a:ea typeface="Josefin Sans"/>
              <a:cs typeface="Josefin Sans"/>
              <a:sym typeface="Josefin Sans"/>
            </a:endParaRPr>
          </a:p>
          <a:p>
            <a:pPr marL="0" marR="0" lvl="0" indent="0" algn="l" rtl="0">
              <a:lnSpc>
                <a:spcPct val="139958"/>
              </a:lnSpc>
              <a:spcBef>
                <a:spcPts val="0"/>
              </a:spcBef>
              <a:spcAft>
                <a:spcPts val="0"/>
              </a:spcAft>
              <a:buNone/>
            </a:pPr>
            <a:r>
              <a:rPr lang="en-US" sz="2600" b="1">
                <a:latin typeface="Josefin Sans"/>
                <a:ea typeface="Josefin Sans"/>
                <a:cs typeface="Josefin Sans"/>
                <a:sym typeface="Josefin Sans"/>
              </a:rPr>
              <a:t>Understood</a:t>
            </a:r>
            <a:r>
              <a:rPr lang="en-US" sz="2600">
                <a:latin typeface="Josefin Sans"/>
                <a:ea typeface="Josefin Sans"/>
                <a:cs typeface="Josefin Sans"/>
                <a:sym typeface="Josefin Sans"/>
              </a:rPr>
              <a:t>, communicated clearly to a range of audiences </a:t>
            </a:r>
            <a:endParaRPr sz="2600">
              <a:latin typeface="Josefin Sans"/>
              <a:ea typeface="Josefin Sans"/>
              <a:cs typeface="Josefin Sans"/>
              <a:sym typeface="Josefin Sans"/>
            </a:endParaRPr>
          </a:p>
          <a:p>
            <a:pPr marL="0" marR="0" lvl="0" indent="0" algn="l" rtl="0">
              <a:lnSpc>
                <a:spcPct val="139958"/>
              </a:lnSpc>
              <a:spcBef>
                <a:spcPts val="0"/>
              </a:spcBef>
              <a:spcAft>
                <a:spcPts val="0"/>
              </a:spcAft>
              <a:buNone/>
            </a:pPr>
            <a:endParaRPr sz="2600" b="1">
              <a:latin typeface="Josefin Sans"/>
              <a:ea typeface="Josefin Sans"/>
              <a:cs typeface="Josefin Sans"/>
              <a:sym typeface="Josefin Sans"/>
            </a:endParaRPr>
          </a:p>
          <a:p>
            <a:pPr marL="0" marR="0" lvl="0" indent="0" algn="l" rtl="0">
              <a:lnSpc>
                <a:spcPct val="139958"/>
              </a:lnSpc>
              <a:spcBef>
                <a:spcPts val="0"/>
              </a:spcBef>
              <a:spcAft>
                <a:spcPts val="0"/>
              </a:spcAft>
              <a:buNone/>
            </a:pPr>
            <a:r>
              <a:rPr lang="en-US" sz="2600" b="1">
                <a:latin typeface="Josefin Sans"/>
                <a:ea typeface="Josefin Sans"/>
                <a:cs typeface="Josefin Sans"/>
                <a:sym typeface="Josefin Sans"/>
              </a:rPr>
              <a:t>Aspirational,</a:t>
            </a:r>
            <a:r>
              <a:rPr lang="en-US" sz="2600">
                <a:latin typeface="Josefin Sans"/>
                <a:ea typeface="Josefin Sans"/>
                <a:cs typeface="Josefin Sans"/>
                <a:sym typeface="Josefin Sans"/>
              </a:rPr>
              <a:t> creating a vision for improved outcomes for learners and the state</a:t>
            </a:r>
            <a:endParaRPr sz="2600">
              <a:latin typeface="Josefin Sans"/>
              <a:ea typeface="Josefin Sans"/>
              <a:cs typeface="Josefin Sans"/>
              <a:sym typeface="Josefin Sans"/>
            </a:endParaRPr>
          </a:p>
        </p:txBody>
      </p:sp>
      <p:sp>
        <p:nvSpPr>
          <p:cNvPr id="144" name="Google Shape;144;g3f9321c9f14_0_124"/>
          <p:cNvSpPr/>
          <p:nvPr/>
        </p:nvSpPr>
        <p:spPr>
          <a:xfrm>
            <a:off x="-3544" y="-20578"/>
            <a:ext cx="1911536" cy="775234"/>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45" name="Google Shape;145;g3f9321c9f14_0_124" descr="a white check mark in a black circle free icon (Provided by Tenor)"/>
          <p:cNvPicPr preferRelativeResize="0"/>
          <p:nvPr/>
        </p:nvPicPr>
        <p:blipFill rotWithShape="1">
          <a:blip r:embed="rId5">
            <a:alphaModFix/>
          </a:blip>
          <a:srcRect/>
          <a:stretch/>
        </p:blipFill>
        <p:spPr>
          <a:xfrm>
            <a:off x="1908003" y="4159580"/>
            <a:ext cx="698200" cy="698220"/>
          </a:xfrm>
          <a:prstGeom prst="rect">
            <a:avLst/>
          </a:prstGeom>
          <a:noFill/>
          <a:ln>
            <a:noFill/>
          </a:ln>
        </p:spPr>
      </p:pic>
      <p:pic>
        <p:nvPicPr>
          <p:cNvPr id="146" name="Google Shape;146;g3f9321c9f14_0_124" descr="A logo with text on it&#10;&#10;AI-generated content may be incorrect."/>
          <p:cNvPicPr preferRelativeResize="0"/>
          <p:nvPr/>
        </p:nvPicPr>
        <p:blipFill rotWithShape="1">
          <a:blip r:embed="rId6">
            <a:alphaModFix/>
          </a:blip>
          <a:srcRect/>
          <a:stretch/>
        </p:blipFill>
        <p:spPr>
          <a:xfrm>
            <a:off x="15085735" y="9256425"/>
            <a:ext cx="3030900" cy="841249"/>
          </a:xfrm>
          <a:prstGeom prst="rect">
            <a:avLst/>
          </a:prstGeom>
          <a:noFill/>
          <a:ln>
            <a:noFill/>
          </a:ln>
        </p:spPr>
      </p:pic>
      <p:sp>
        <p:nvSpPr>
          <p:cNvPr id="147" name="Google Shape;147;g3f9321c9f14_0_124"/>
          <p:cNvSpPr txBox="1"/>
          <p:nvPr/>
        </p:nvSpPr>
        <p:spPr>
          <a:xfrm>
            <a:off x="1272575" y="2998350"/>
            <a:ext cx="14007900" cy="461700"/>
          </a:xfrm>
          <a:prstGeom prst="rect">
            <a:avLst/>
          </a:prstGeom>
          <a:noFill/>
          <a:ln>
            <a:noFill/>
          </a:ln>
        </p:spPr>
        <p:txBody>
          <a:bodyPr spcFirstLastPara="1" wrap="square" lIns="0" tIns="0" rIns="0" bIns="0" anchor="t" anchorCtr="0">
            <a:spAutoFit/>
          </a:bodyPr>
          <a:lstStyle/>
          <a:p>
            <a:pPr marL="0" marR="0" lvl="0" indent="0" algn="l" rtl="0">
              <a:lnSpc>
                <a:spcPct val="139958"/>
              </a:lnSpc>
              <a:spcBef>
                <a:spcPts val="0"/>
              </a:spcBef>
              <a:spcAft>
                <a:spcPts val="0"/>
              </a:spcAft>
              <a:buNone/>
            </a:pPr>
            <a:r>
              <a:rPr lang="en-US" sz="3000">
                <a:latin typeface="Josefin Sans"/>
                <a:ea typeface="Josefin Sans"/>
                <a:cs typeface="Josefin Sans"/>
                <a:sym typeface="Josefin Sans"/>
              </a:rPr>
              <a:t>A value-centered attainment goal is only effective if it is:</a:t>
            </a:r>
            <a:endParaRPr sz="3000" b="0" i="0" u="none" strike="noStrike" cap="none">
              <a:solidFill>
                <a:srgbClr val="000000"/>
              </a:solidFill>
              <a:latin typeface="Josefin Sans Light"/>
              <a:ea typeface="Josefin Sans Light"/>
              <a:cs typeface="Josefin Sans Light"/>
              <a:sym typeface="Josefin Sans Light"/>
            </a:endParaRPr>
          </a:p>
        </p:txBody>
      </p:sp>
      <p:pic>
        <p:nvPicPr>
          <p:cNvPr id="148" name="Google Shape;148;g3f9321c9f14_0_124" descr="a white check mark in a black circle free icon (Provided by Tenor)"/>
          <p:cNvPicPr preferRelativeResize="0"/>
          <p:nvPr/>
        </p:nvPicPr>
        <p:blipFill rotWithShape="1">
          <a:blip r:embed="rId5">
            <a:alphaModFix/>
          </a:blip>
          <a:srcRect/>
          <a:stretch/>
        </p:blipFill>
        <p:spPr>
          <a:xfrm>
            <a:off x="1908003" y="5260817"/>
            <a:ext cx="698200" cy="698220"/>
          </a:xfrm>
          <a:prstGeom prst="rect">
            <a:avLst/>
          </a:prstGeom>
          <a:noFill/>
          <a:ln>
            <a:noFill/>
          </a:ln>
        </p:spPr>
      </p:pic>
      <p:pic>
        <p:nvPicPr>
          <p:cNvPr id="149" name="Google Shape;149;g3f9321c9f14_0_124" descr="a white check mark in a black circle free icon (Provided by Tenor)"/>
          <p:cNvPicPr preferRelativeResize="0"/>
          <p:nvPr/>
        </p:nvPicPr>
        <p:blipFill rotWithShape="1">
          <a:blip r:embed="rId5">
            <a:alphaModFix/>
          </a:blip>
          <a:srcRect/>
          <a:stretch/>
        </p:blipFill>
        <p:spPr>
          <a:xfrm>
            <a:off x="1908003" y="6362055"/>
            <a:ext cx="698200" cy="69822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pic>
        <p:nvPicPr>
          <p:cNvPr id="154" name="Google Shape;154;g3f9321c9f14_0_136"/>
          <p:cNvPicPr preferRelativeResize="0"/>
          <p:nvPr/>
        </p:nvPicPr>
        <p:blipFill rotWithShape="1">
          <a:blip r:embed="rId3">
            <a:alphaModFix amt="50000"/>
          </a:blip>
          <a:srcRect t="4858" b="33014"/>
          <a:stretch/>
        </p:blipFill>
        <p:spPr>
          <a:xfrm>
            <a:off x="0" y="-68766"/>
            <a:ext cx="18288000" cy="7574466"/>
          </a:xfrm>
          <a:prstGeom prst="rect">
            <a:avLst/>
          </a:prstGeom>
          <a:noFill/>
          <a:ln>
            <a:noFill/>
          </a:ln>
        </p:spPr>
      </p:pic>
      <p:sp>
        <p:nvSpPr>
          <p:cNvPr id="155" name="Google Shape;155;g3f9321c9f14_0_136"/>
          <p:cNvSpPr txBox="1"/>
          <p:nvPr/>
        </p:nvSpPr>
        <p:spPr>
          <a:xfrm>
            <a:off x="3595978" y="1450274"/>
            <a:ext cx="11096100" cy="1231500"/>
          </a:xfrm>
          <a:prstGeom prst="rect">
            <a:avLst/>
          </a:prstGeom>
          <a:noFill/>
          <a:ln>
            <a:noFill/>
          </a:ln>
        </p:spPr>
        <p:txBody>
          <a:bodyPr spcFirstLastPara="1" wrap="square" lIns="0" tIns="0" rIns="0" bIns="0" anchor="t" anchorCtr="0">
            <a:spAutoFit/>
          </a:bodyPr>
          <a:lstStyle/>
          <a:p>
            <a:pPr marL="0" marR="0" lvl="0" indent="0" algn="ctr" rtl="0">
              <a:lnSpc>
                <a:spcPct val="112725"/>
              </a:lnSpc>
              <a:spcBef>
                <a:spcPts val="0"/>
              </a:spcBef>
              <a:spcAft>
                <a:spcPts val="0"/>
              </a:spcAft>
              <a:buNone/>
            </a:pPr>
            <a:r>
              <a:rPr lang="en-US" sz="8000" b="1" i="0" u="none" strike="noStrike" cap="none">
                <a:solidFill>
                  <a:schemeClr val="dk1"/>
                </a:solidFill>
                <a:latin typeface="Josefin Sans SemiBold"/>
                <a:ea typeface="Josefin Sans SemiBold"/>
                <a:cs typeface="Josefin Sans SemiBold"/>
                <a:sym typeface="Josefin Sans SemiBold"/>
              </a:rPr>
              <a:t>Agenda</a:t>
            </a:r>
            <a:endParaRPr/>
          </a:p>
        </p:txBody>
      </p:sp>
      <p:sp>
        <p:nvSpPr>
          <p:cNvPr id="156" name="Google Shape;156;g3f9321c9f14_0_136"/>
          <p:cNvSpPr txBox="1"/>
          <p:nvPr/>
        </p:nvSpPr>
        <p:spPr>
          <a:xfrm>
            <a:off x="1295400" y="2944344"/>
            <a:ext cx="16078200" cy="4321200"/>
          </a:xfrm>
          <a:prstGeom prst="rect">
            <a:avLst/>
          </a:prstGeom>
          <a:noFill/>
          <a:ln>
            <a:noFill/>
          </a:ln>
        </p:spPr>
        <p:txBody>
          <a:bodyPr spcFirstLastPara="1" wrap="square" lIns="0" tIns="0" rIns="0" bIns="0" anchor="t" anchorCtr="0">
            <a:spAutoFit/>
          </a:bodyPr>
          <a:lstStyle/>
          <a:p>
            <a:pPr marL="457200" marR="0" lvl="0" indent="0" algn="l" rtl="0">
              <a:lnSpc>
                <a:spcPct val="150000"/>
              </a:lnSpc>
              <a:spcBef>
                <a:spcPts val="0"/>
              </a:spcBef>
              <a:spcAft>
                <a:spcPts val="0"/>
              </a:spcAft>
              <a:buNone/>
            </a:pPr>
            <a:endParaRPr>
              <a:latin typeface="Josefin Sans"/>
              <a:ea typeface="Josefin Sans"/>
              <a:cs typeface="Josefin Sans"/>
              <a:sym typeface="Josefin Sans"/>
            </a:endParaRPr>
          </a:p>
          <a:p>
            <a:pPr marL="457200" marR="0" lvl="0" indent="-457200" algn="l" rtl="0">
              <a:lnSpc>
                <a:spcPct val="150000"/>
              </a:lnSpc>
              <a:spcBef>
                <a:spcPts val="0"/>
              </a:spcBef>
              <a:spcAft>
                <a:spcPts val="0"/>
              </a:spcAft>
              <a:buClr>
                <a:schemeClr val="dk1"/>
              </a:buClr>
              <a:buSzPts val="3000"/>
              <a:buFont typeface="Josefin Sans"/>
              <a:buChar char="•"/>
            </a:pPr>
            <a:r>
              <a:rPr lang="en-US" sz="3000">
                <a:solidFill>
                  <a:schemeClr val="dk1"/>
                </a:solidFill>
                <a:latin typeface="Josefin Sans"/>
                <a:ea typeface="Josefin Sans"/>
                <a:cs typeface="Josefin Sans"/>
                <a:sym typeface="Josefin Sans"/>
              </a:rPr>
              <a:t>Welcome</a:t>
            </a:r>
            <a:endParaRPr sz="3000">
              <a:solidFill>
                <a:schemeClr val="dk1"/>
              </a:solidFill>
              <a:latin typeface="Josefin Sans"/>
              <a:ea typeface="Josefin Sans"/>
              <a:cs typeface="Josefin Sans"/>
              <a:sym typeface="Josefin Sans"/>
            </a:endParaRPr>
          </a:p>
          <a:p>
            <a:pPr marL="457200" marR="0" lvl="0" indent="-457200" algn="l" rtl="0">
              <a:lnSpc>
                <a:spcPct val="150000"/>
              </a:lnSpc>
              <a:spcBef>
                <a:spcPts val="0"/>
              </a:spcBef>
              <a:spcAft>
                <a:spcPts val="0"/>
              </a:spcAft>
              <a:buClr>
                <a:schemeClr val="dk1"/>
              </a:buClr>
              <a:buSzPts val="3000"/>
              <a:buFont typeface="Josefin Sans"/>
              <a:buChar char="•"/>
            </a:pPr>
            <a:r>
              <a:rPr lang="en-US" sz="3000">
                <a:solidFill>
                  <a:schemeClr val="dk1"/>
                </a:solidFill>
                <a:latin typeface="Josefin Sans"/>
                <a:ea typeface="Josefin Sans"/>
                <a:cs typeface="Josefin Sans"/>
                <a:sym typeface="Josefin Sans"/>
              </a:rPr>
              <a:t>Communicating Vision through an Aspirational Lens</a:t>
            </a:r>
            <a:endParaRPr sz="3000">
              <a:solidFill>
                <a:schemeClr val="dk1"/>
              </a:solidFill>
              <a:latin typeface="Josefin Sans"/>
              <a:ea typeface="Josefin Sans"/>
              <a:cs typeface="Josefin Sans"/>
              <a:sym typeface="Josefin Sans"/>
            </a:endParaRPr>
          </a:p>
          <a:p>
            <a:pPr marL="457200" marR="0" lvl="0" indent="-457200" algn="l" rtl="0">
              <a:lnSpc>
                <a:spcPct val="150000"/>
              </a:lnSpc>
              <a:spcBef>
                <a:spcPts val="0"/>
              </a:spcBef>
              <a:spcAft>
                <a:spcPts val="0"/>
              </a:spcAft>
              <a:buClr>
                <a:schemeClr val="dk1"/>
              </a:buClr>
              <a:buSzPts val="3000"/>
              <a:buFont typeface="Josefin Sans"/>
              <a:buChar char="•"/>
            </a:pPr>
            <a:r>
              <a:rPr lang="en-US" sz="3000">
                <a:solidFill>
                  <a:schemeClr val="dk1"/>
                </a:solidFill>
                <a:latin typeface="Josefin Sans"/>
                <a:ea typeface="Josefin Sans"/>
                <a:cs typeface="Josefin Sans"/>
                <a:sym typeface="Josefin Sans"/>
              </a:rPr>
              <a:t>Storytelling Framework</a:t>
            </a:r>
            <a:endParaRPr sz="3000">
              <a:solidFill>
                <a:schemeClr val="dk1"/>
              </a:solidFill>
              <a:latin typeface="Josefin Sans"/>
              <a:ea typeface="Josefin Sans"/>
              <a:cs typeface="Josefin Sans"/>
              <a:sym typeface="Josefin Sans"/>
            </a:endParaRPr>
          </a:p>
          <a:p>
            <a:pPr marL="457200" marR="0" lvl="0" indent="-457200" algn="l" rtl="0">
              <a:lnSpc>
                <a:spcPct val="150000"/>
              </a:lnSpc>
              <a:spcBef>
                <a:spcPts val="0"/>
              </a:spcBef>
              <a:spcAft>
                <a:spcPts val="0"/>
              </a:spcAft>
              <a:buClr>
                <a:schemeClr val="dk1"/>
              </a:buClr>
              <a:buSzPts val="3000"/>
              <a:buFont typeface="Josefin Sans"/>
              <a:buChar char="•"/>
            </a:pPr>
            <a:r>
              <a:rPr lang="en-US" sz="3000">
                <a:solidFill>
                  <a:schemeClr val="dk1"/>
                </a:solidFill>
                <a:latin typeface="Josefin Sans"/>
                <a:ea typeface="Josefin Sans"/>
                <a:cs typeface="Josefin Sans"/>
                <a:sym typeface="Josefin Sans"/>
              </a:rPr>
              <a:t>Reaching Priority Audiences</a:t>
            </a:r>
            <a:endParaRPr sz="3000">
              <a:solidFill>
                <a:schemeClr val="dk1"/>
              </a:solidFill>
              <a:latin typeface="Josefin Sans"/>
              <a:ea typeface="Josefin Sans"/>
              <a:cs typeface="Josefin Sans"/>
              <a:sym typeface="Josefin Sans"/>
            </a:endParaRPr>
          </a:p>
          <a:p>
            <a:pPr marL="457200" marR="0" lvl="0" indent="-457200" algn="l" rtl="0">
              <a:lnSpc>
                <a:spcPct val="150000"/>
              </a:lnSpc>
              <a:spcBef>
                <a:spcPts val="0"/>
              </a:spcBef>
              <a:spcAft>
                <a:spcPts val="0"/>
              </a:spcAft>
              <a:buClr>
                <a:schemeClr val="dk1"/>
              </a:buClr>
              <a:buSzPts val="3000"/>
              <a:buFont typeface="Josefin Sans"/>
              <a:buChar char="•"/>
            </a:pPr>
            <a:r>
              <a:rPr lang="en-US" sz="3000" i="0" u="none" strike="noStrike" cap="none">
                <a:solidFill>
                  <a:schemeClr val="dk1"/>
                </a:solidFill>
                <a:latin typeface="Josefin Sans"/>
                <a:ea typeface="Josefin Sans"/>
                <a:cs typeface="Josefin Sans"/>
                <a:sym typeface="Josefin Sans"/>
              </a:rPr>
              <a:t>Closing</a:t>
            </a:r>
            <a:endParaRPr>
              <a:latin typeface="Josefin Sans"/>
              <a:ea typeface="Josefin Sans"/>
              <a:cs typeface="Josefin Sans"/>
              <a:sym typeface="Josefin Sans"/>
            </a:endParaRPr>
          </a:p>
          <a:p>
            <a:pPr marL="457200" marR="0" lvl="0" indent="-236601" algn="l" rtl="0">
              <a:lnSpc>
                <a:spcPct val="129994"/>
              </a:lnSpc>
              <a:spcBef>
                <a:spcPts val="0"/>
              </a:spcBef>
              <a:spcAft>
                <a:spcPts val="0"/>
              </a:spcAft>
              <a:buClr>
                <a:schemeClr val="dk1"/>
              </a:buClr>
              <a:buSzPts val="3474"/>
              <a:buFont typeface="Arial"/>
              <a:buNone/>
            </a:pPr>
            <a:endParaRPr sz="3474" b="0" i="0" u="none" strike="noStrike" cap="none">
              <a:solidFill>
                <a:schemeClr val="dk1"/>
              </a:solidFill>
              <a:latin typeface="Josefin Sans Medium"/>
              <a:ea typeface="Josefin Sans Medium"/>
              <a:cs typeface="Josefin Sans Medium"/>
              <a:sym typeface="Josefin Sans Medium"/>
            </a:endParaRPr>
          </a:p>
        </p:txBody>
      </p:sp>
      <p:sp>
        <p:nvSpPr>
          <p:cNvPr id="157" name="Google Shape;157;g3f9321c9f14_0_136"/>
          <p:cNvSpPr/>
          <p:nvPr/>
        </p:nvSpPr>
        <p:spPr>
          <a:xfrm>
            <a:off x="-3544" y="-20578"/>
            <a:ext cx="1911536" cy="775234"/>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58" name="Google Shape;158;g3f9321c9f14_0_136" descr="A logo with text on it&#10;&#10;AI-generated content may be incorrect."/>
          <p:cNvPicPr preferRelativeResize="0"/>
          <p:nvPr/>
        </p:nvPicPr>
        <p:blipFill rotWithShape="1">
          <a:blip r:embed="rId5">
            <a:alphaModFix/>
          </a:blip>
          <a:srcRect/>
          <a:stretch/>
        </p:blipFill>
        <p:spPr>
          <a:xfrm>
            <a:off x="12902001" y="8549061"/>
            <a:ext cx="5264176" cy="146110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4" name="Google Shape;164;p2" descr="A blue and white background&#10;&#10;AI-generated content may be incorrect."/>
          <p:cNvPicPr preferRelativeResize="0"/>
          <p:nvPr/>
        </p:nvPicPr>
        <p:blipFill rotWithShape="1">
          <a:blip r:embed="rId3">
            <a:alphaModFix/>
          </a:blip>
          <a:srcRect l="92843"/>
          <a:stretch/>
        </p:blipFill>
        <p:spPr>
          <a:xfrm rot="-1574629">
            <a:off x="-55489" y="4866667"/>
            <a:ext cx="1101959" cy="10287000"/>
          </a:xfrm>
          <a:prstGeom prst="rect">
            <a:avLst/>
          </a:prstGeom>
          <a:noFill/>
          <a:ln>
            <a:noFill/>
          </a:ln>
        </p:spPr>
      </p:pic>
      <p:sp>
        <p:nvSpPr>
          <p:cNvPr id="165" name="Google Shape;165;p2"/>
          <p:cNvSpPr txBox="1"/>
          <p:nvPr/>
        </p:nvSpPr>
        <p:spPr>
          <a:xfrm>
            <a:off x="562556" y="2815940"/>
            <a:ext cx="11096044" cy="2327560"/>
          </a:xfrm>
          <a:prstGeom prst="rect">
            <a:avLst/>
          </a:prstGeom>
          <a:noFill/>
          <a:ln>
            <a:noFill/>
          </a:ln>
        </p:spPr>
        <p:txBody>
          <a:bodyPr spcFirstLastPara="1" wrap="square" lIns="0" tIns="0" rIns="0" bIns="0" anchor="t" anchorCtr="0">
            <a:spAutoFit/>
          </a:bodyPr>
          <a:lstStyle/>
          <a:p>
            <a:pPr marL="0" marR="0" lvl="0" indent="0" algn="l" rtl="0">
              <a:lnSpc>
                <a:spcPct val="112725"/>
              </a:lnSpc>
              <a:spcBef>
                <a:spcPts val="0"/>
              </a:spcBef>
              <a:spcAft>
                <a:spcPts val="0"/>
              </a:spcAft>
              <a:buNone/>
            </a:pPr>
            <a:r>
              <a:rPr lang="en-US" sz="8000" b="1" i="0" u="none" strike="noStrike" cap="none">
                <a:solidFill>
                  <a:schemeClr val="dk1"/>
                </a:solidFill>
                <a:latin typeface="Josefin Sans SemiBold"/>
                <a:ea typeface="Josefin Sans SemiBold"/>
                <a:cs typeface="Josefin Sans SemiBold"/>
                <a:sym typeface="Josefin Sans SemiBold"/>
              </a:rPr>
              <a:t>Communicating Value Across Audiences</a:t>
            </a:r>
            <a:endParaRPr/>
          </a:p>
        </p:txBody>
      </p:sp>
      <p:sp>
        <p:nvSpPr>
          <p:cNvPr id="166" name="Google Shape;166;p2"/>
          <p:cNvSpPr txBox="1"/>
          <p:nvPr/>
        </p:nvSpPr>
        <p:spPr>
          <a:xfrm>
            <a:off x="580277" y="5600700"/>
            <a:ext cx="4610952" cy="716799"/>
          </a:xfrm>
          <a:prstGeom prst="rect">
            <a:avLst/>
          </a:prstGeom>
          <a:noFill/>
          <a:ln>
            <a:noFill/>
          </a:ln>
        </p:spPr>
        <p:txBody>
          <a:bodyPr spcFirstLastPara="1" wrap="square" lIns="0" tIns="0" rIns="0" bIns="0" anchor="t" anchorCtr="0">
            <a:spAutoFit/>
          </a:bodyPr>
          <a:lstStyle/>
          <a:p>
            <a:pPr marL="0" marR="0" lvl="0" indent="0" algn="l" rtl="0">
              <a:lnSpc>
                <a:spcPct val="119991"/>
              </a:lnSpc>
              <a:spcBef>
                <a:spcPts val="0"/>
              </a:spcBef>
              <a:spcAft>
                <a:spcPts val="0"/>
              </a:spcAft>
              <a:buNone/>
            </a:pPr>
            <a:r>
              <a:rPr lang="en-US" sz="4632" b="1" i="0" u="none" strike="noStrike" cap="none">
                <a:solidFill>
                  <a:schemeClr val="dk1"/>
                </a:solidFill>
                <a:latin typeface="Josefin Sans SemiBold"/>
                <a:ea typeface="Josefin Sans SemiBold"/>
                <a:cs typeface="Josefin Sans SemiBold"/>
                <a:sym typeface="Josefin Sans SemiBold"/>
              </a:rPr>
              <a:t>Veronica Selzler</a:t>
            </a:r>
            <a:endParaRPr/>
          </a:p>
        </p:txBody>
      </p:sp>
      <p:sp>
        <p:nvSpPr>
          <p:cNvPr id="167" name="Google Shape;167;p2"/>
          <p:cNvSpPr txBox="1"/>
          <p:nvPr/>
        </p:nvSpPr>
        <p:spPr>
          <a:xfrm>
            <a:off x="580276" y="6308800"/>
            <a:ext cx="10400146" cy="1111266"/>
          </a:xfrm>
          <a:prstGeom prst="rect">
            <a:avLst/>
          </a:prstGeom>
          <a:noFill/>
          <a:ln>
            <a:noFill/>
          </a:ln>
        </p:spPr>
        <p:txBody>
          <a:bodyPr spcFirstLastPara="1" wrap="square" lIns="0" tIns="0" rIns="0" bIns="0" anchor="t" anchorCtr="0">
            <a:spAutoFit/>
          </a:bodyPr>
          <a:lstStyle/>
          <a:p>
            <a:pPr marL="0" marR="0" lvl="0" indent="0" algn="l" rtl="0">
              <a:lnSpc>
                <a:spcPct val="129994"/>
              </a:lnSpc>
              <a:spcBef>
                <a:spcPts val="0"/>
              </a:spcBef>
              <a:spcAft>
                <a:spcPts val="0"/>
              </a:spcAft>
              <a:buNone/>
            </a:pPr>
            <a:r>
              <a:rPr lang="en-US" sz="3474" b="0" i="0" u="none" strike="noStrike" cap="none">
                <a:solidFill>
                  <a:schemeClr val="dk1"/>
                </a:solidFill>
                <a:latin typeface="Arial"/>
                <a:ea typeface="Arial"/>
                <a:cs typeface="Arial"/>
                <a:sym typeface="Arial"/>
              </a:rPr>
              <a:t>Managing Director, Strategy &amp; Team Development</a:t>
            </a:r>
            <a:endParaRPr/>
          </a:p>
          <a:p>
            <a:pPr marL="0" marR="0" lvl="0" indent="0" algn="l" rtl="0">
              <a:lnSpc>
                <a:spcPct val="129994"/>
              </a:lnSpc>
              <a:spcBef>
                <a:spcPts val="0"/>
              </a:spcBef>
              <a:spcAft>
                <a:spcPts val="0"/>
              </a:spcAft>
              <a:buNone/>
            </a:pPr>
            <a:r>
              <a:rPr lang="en-US" sz="3474" b="0" i="0" u="none" strike="noStrike" cap="none">
                <a:solidFill>
                  <a:schemeClr val="dk1"/>
                </a:solidFill>
                <a:latin typeface="Arial"/>
                <a:ea typeface="Arial"/>
                <a:cs typeface="Arial"/>
                <a:sym typeface="Arial"/>
              </a:rPr>
              <a:t>Hattaway Communications</a:t>
            </a:r>
            <a:endParaRPr/>
          </a:p>
        </p:txBody>
      </p:sp>
      <p:pic>
        <p:nvPicPr>
          <p:cNvPr id="168" name="Google Shape;168;p2" descr="A blue and white background&#10;&#10;AI-generated content may be incorrect."/>
          <p:cNvPicPr preferRelativeResize="0"/>
          <p:nvPr/>
        </p:nvPicPr>
        <p:blipFill rotWithShape="1">
          <a:blip r:embed="rId3">
            <a:alphaModFix/>
          </a:blip>
          <a:srcRect l="59178"/>
          <a:stretch/>
        </p:blipFill>
        <p:spPr>
          <a:xfrm rot="-2483910">
            <a:off x="13347564" y="-4117168"/>
            <a:ext cx="6285614" cy="13244555"/>
          </a:xfrm>
          <a:prstGeom prst="rect">
            <a:avLst/>
          </a:prstGeom>
          <a:noFill/>
          <a:ln>
            <a:noFill/>
          </a:ln>
        </p:spPr>
      </p:pic>
      <p:sp>
        <p:nvSpPr>
          <p:cNvPr id="169" name="Google Shape;169;p2"/>
          <p:cNvSpPr/>
          <p:nvPr/>
        </p:nvSpPr>
        <p:spPr>
          <a:xfrm>
            <a:off x="-3544" y="-20578"/>
            <a:ext cx="1908544" cy="774021"/>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70" name="Google Shape;170;p2" descr="A logo with text on it&#10;&#10;AI-generated content may be incorrect."/>
          <p:cNvPicPr preferRelativeResize="0"/>
          <p:nvPr/>
        </p:nvPicPr>
        <p:blipFill rotWithShape="1">
          <a:blip r:embed="rId5">
            <a:alphaModFix/>
          </a:blip>
          <a:srcRect/>
          <a:stretch/>
        </p:blipFill>
        <p:spPr>
          <a:xfrm>
            <a:off x="1239882" y="7886700"/>
            <a:ext cx="7650579" cy="2123467"/>
          </a:xfrm>
          <a:prstGeom prst="rect">
            <a:avLst/>
          </a:prstGeom>
          <a:noFill/>
          <a:ln>
            <a:noFill/>
          </a:ln>
        </p:spPr>
      </p:pic>
      <p:pic>
        <p:nvPicPr>
          <p:cNvPr id="171" name="Google Shape;171;p2"/>
          <p:cNvPicPr preferRelativeResize="0"/>
          <p:nvPr/>
        </p:nvPicPr>
        <p:blipFill rotWithShape="1">
          <a:blip r:embed="rId6">
            <a:alphaModFix/>
          </a:blip>
          <a:srcRect/>
          <a:stretch/>
        </p:blipFill>
        <p:spPr>
          <a:xfrm>
            <a:off x="11746706" y="2545080"/>
            <a:ext cx="5113020" cy="511302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pic>
        <p:nvPicPr>
          <p:cNvPr id="177" name="Google Shape;177;p3"/>
          <p:cNvPicPr preferRelativeResize="0"/>
          <p:nvPr/>
        </p:nvPicPr>
        <p:blipFill rotWithShape="1">
          <a:blip r:embed="rId3">
            <a:alphaModFix amt="50000"/>
          </a:blip>
          <a:srcRect t="4857" b="33015"/>
          <a:stretch/>
        </p:blipFill>
        <p:spPr>
          <a:xfrm>
            <a:off x="0" y="-68766"/>
            <a:ext cx="18288000" cy="7574466"/>
          </a:xfrm>
          <a:prstGeom prst="rect">
            <a:avLst/>
          </a:prstGeom>
          <a:noFill/>
          <a:ln>
            <a:noFill/>
          </a:ln>
        </p:spPr>
      </p:pic>
      <p:sp>
        <p:nvSpPr>
          <p:cNvPr id="178" name="Google Shape;178;p3"/>
          <p:cNvSpPr txBox="1"/>
          <p:nvPr/>
        </p:nvSpPr>
        <p:spPr>
          <a:xfrm>
            <a:off x="3595978" y="1450274"/>
            <a:ext cx="11096044" cy="1170962"/>
          </a:xfrm>
          <a:prstGeom prst="rect">
            <a:avLst/>
          </a:prstGeom>
          <a:noFill/>
          <a:ln>
            <a:noFill/>
          </a:ln>
        </p:spPr>
        <p:txBody>
          <a:bodyPr spcFirstLastPara="1" wrap="square" lIns="0" tIns="0" rIns="0" bIns="0" anchor="t" anchorCtr="0">
            <a:spAutoFit/>
          </a:bodyPr>
          <a:lstStyle/>
          <a:p>
            <a:pPr marL="0" marR="0" lvl="0" indent="0" algn="ctr" rtl="0">
              <a:lnSpc>
                <a:spcPct val="112725"/>
              </a:lnSpc>
              <a:spcBef>
                <a:spcPts val="0"/>
              </a:spcBef>
              <a:spcAft>
                <a:spcPts val="0"/>
              </a:spcAft>
              <a:buNone/>
            </a:pPr>
            <a:r>
              <a:rPr lang="en-US" sz="8000" b="1">
                <a:solidFill>
                  <a:schemeClr val="dk1"/>
                </a:solidFill>
                <a:latin typeface="Josefin Sans SemiBold"/>
                <a:ea typeface="Josefin Sans SemiBold"/>
                <a:cs typeface="Josefin Sans SemiBold"/>
                <a:sym typeface="Josefin Sans SemiBold"/>
              </a:rPr>
              <a:t>Objectives</a:t>
            </a:r>
            <a:endParaRPr/>
          </a:p>
        </p:txBody>
      </p:sp>
      <p:sp>
        <p:nvSpPr>
          <p:cNvPr id="179" name="Google Shape;179;p3"/>
          <p:cNvSpPr txBox="1"/>
          <p:nvPr/>
        </p:nvSpPr>
        <p:spPr>
          <a:xfrm>
            <a:off x="1295400" y="3205014"/>
            <a:ext cx="16230600" cy="3462486"/>
          </a:xfrm>
          <a:prstGeom prst="rect">
            <a:avLst/>
          </a:prstGeom>
          <a:noFill/>
          <a:ln>
            <a:noFill/>
          </a:ln>
        </p:spPr>
        <p:txBody>
          <a:bodyPr spcFirstLastPara="1" wrap="square" lIns="0" tIns="0" rIns="0" bIns="0" anchor="t" anchorCtr="0">
            <a:spAutoFit/>
          </a:bodyPr>
          <a:lstStyle/>
          <a:p>
            <a:pPr marL="457200" marR="0" lvl="0" indent="-457200" algn="l" rtl="0">
              <a:lnSpc>
                <a:spcPct val="112899"/>
              </a:lnSpc>
              <a:spcBef>
                <a:spcPts val="0"/>
              </a:spcBef>
              <a:spcAft>
                <a:spcPts val="0"/>
              </a:spcAft>
              <a:buClr>
                <a:schemeClr val="dk1"/>
              </a:buClr>
              <a:buSzPts val="4000"/>
              <a:buFont typeface="Arial"/>
              <a:buChar char="•"/>
            </a:pPr>
            <a:r>
              <a:rPr lang="en-US" sz="4000" b="1">
                <a:solidFill>
                  <a:schemeClr val="dk1"/>
                </a:solidFill>
                <a:latin typeface="Arial"/>
                <a:ea typeface="Arial"/>
                <a:cs typeface="Arial"/>
                <a:sym typeface="Arial"/>
              </a:rPr>
              <a:t>What is value? </a:t>
            </a:r>
            <a:r>
              <a:rPr lang="en-US" sz="4000">
                <a:solidFill>
                  <a:schemeClr val="dk1"/>
                </a:solidFill>
                <a:latin typeface="Arial"/>
                <a:ea typeface="Arial"/>
                <a:cs typeface="Arial"/>
                <a:sym typeface="Arial"/>
              </a:rPr>
              <a:t>Clearly communicating your vision</a:t>
            </a:r>
            <a:br>
              <a:rPr lang="en-US" sz="4000">
                <a:solidFill>
                  <a:schemeClr val="dk1"/>
                </a:solidFill>
                <a:latin typeface="Arial"/>
                <a:ea typeface="Arial"/>
                <a:cs typeface="Arial"/>
                <a:sym typeface="Arial"/>
              </a:rPr>
            </a:br>
            <a:endParaRPr sz="4000">
              <a:solidFill>
                <a:schemeClr val="dk1"/>
              </a:solidFill>
              <a:latin typeface="Arial"/>
              <a:ea typeface="Arial"/>
              <a:cs typeface="Arial"/>
              <a:sym typeface="Arial"/>
            </a:endParaRPr>
          </a:p>
          <a:p>
            <a:pPr marL="457200" marR="0" lvl="0" indent="-457200" algn="l" rtl="0">
              <a:lnSpc>
                <a:spcPct val="112899"/>
              </a:lnSpc>
              <a:spcBef>
                <a:spcPts val="0"/>
              </a:spcBef>
              <a:spcAft>
                <a:spcPts val="0"/>
              </a:spcAft>
              <a:buClr>
                <a:schemeClr val="dk1"/>
              </a:buClr>
              <a:buSzPts val="4000"/>
              <a:buFont typeface="Arial"/>
              <a:buChar char="•"/>
            </a:pPr>
            <a:r>
              <a:rPr lang="en-US" sz="4000" b="1">
                <a:solidFill>
                  <a:schemeClr val="dk1"/>
                </a:solidFill>
                <a:latin typeface="Arial"/>
                <a:ea typeface="Arial"/>
                <a:cs typeface="Arial"/>
                <a:sym typeface="Arial"/>
              </a:rPr>
              <a:t>Why now? </a:t>
            </a:r>
            <a:r>
              <a:rPr lang="en-US" sz="4000">
                <a:solidFill>
                  <a:schemeClr val="dk1"/>
                </a:solidFill>
                <a:latin typeface="Arial"/>
                <a:ea typeface="Arial"/>
                <a:cs typeface="Arial"/>
                <a:sym typeface="Arial"/>
              </a:rPr>
              <a:t>Inspiring support by making credentials of value relevant </a:t>
            </a:r>
            <a:br>
              <a:rPr lang="en-US" sz="4000">
                <a:solidFill>
                  <a:schemeClr val="dk1"/>
                </a:solidFill>
                <a:latin typeface="Arial"/>
                <a:ea typeface="Arial"/>
                <a:cs typeface="Arial"/>
                <a:sym typeface="Arial"/>
              </a:rPr>
            </a:br>
            <a:endParaRPr sz="4000">
              <a:solidFill>
                <a:schemeClr val="dk1"/>
              </a:solidFill>
              <a:latin typeface="Arial"/>
              <a:ea typeface="Arial"/>
              <a:cs typeface="Arial"/>
              <a:sym typeface="Arial"/>
            </a:endParaRPr>
          </a:p>
          <a:p>
            <a:pPr marL="457200" marR="0" lvl="0" indent="-457200" algn="l" rtl="0">
              <a:lnSpc>
                <a:spcPct val="112899"/>
              </a:lnSpc>
              <a:spcBef>
                <a:spcPts val="0"/>
              </a:spcBef>
              <a:spcAft>
                <a:spcPts val="0"/>
              </a:spcAft>
              <a:buClr>
                <a:schemeClr val="dk1"/>
              </a:buClr>
              <a:buSzPts val="4000"/>
              <a:buFont typeface="Arial"/>
              <a:buChar char="•"/>
            </a:pPr>
            <a:r>
              <a:rPr lang="en-US" sz="4000" b="1">
                <a:solidFill>
                  <a:schemeClr val="dk1"/>
                </a:solidFill>
                <a:latin typeface="Arial"/>
                <a:ea typeface="Arial"/>
                <a:cs typeface="Arial"/>
                <a:sym typeface="Arial"/>
              </a:rPr>
              <a:t>How can you reach different audiences? </a:t>
            </a:r>
            <a:r>
              <a:rPr lang="en-US" sz="4000">
                <a:solidFill>
                  <a:schemeClr val="dk1"/>
                </a:solidFill>
                <a:latin typeface="Arial"/>
                <a:ea typeface="Arial"/>
                <a:cs typeface="Arial"/>
                <a:sym typeface="Arial"/>
              </a:rPr>
              <a:t>Adapting communications to reach institutions, workforce leaders, policymakers and beyond</a:t>
            </a:r>
            <a:endParaRPr/>
          </a:p>
        </p:txBody>
      </p:sp>
      <p:sp>
        <p:nvSpPr>
          <p:cNvPr id="180" name="Google Shape;180;p3"/>
          <p:cNvSpPr/>
          <p:nvPr/>
        </p:nvSpPr>
        <p:spPr>
          <a:xfrm>
            <a:off x="-3544" y="-20578"/>
            <a:ext cx="1908544" cy="774021"/>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81" name="Google Shape;181;p3" descr="A logo with text on it&#10;&#10;AI-generated content may be incorrect."/>
          <p:cNvPicPr preferRelativeResize="0"/>
          <p:nvPr/>
        </p:nvPicPr>
        <p:blipFill rotWithShape="1">
          <a:blip r:embed="rId5">
            <a:alphaModFix/>
          </a:blip>
          <a:srcRect/>
          <a:stretch/>
        </p:blipFill>
        <p:spPr>
          <a:xfrm>
            <a:off x="12902001" y="8549061"/>
            <a:ext cx="5264178" cy="146110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pic>
        <p:nvPicPr>
          <p:cNvPr id="187" name="Google Shape;187;p4"/>
          <p:cNvPicPr preferRelativeResize="0"/>
          <p:nvPr/>
        </p:nvPicPr>
        <p:blipFill rotWithShape="1">
          <a:blip r:embed="rId3">
            <a:alphaModFix amt="50000"/>
          </a:blip>
          <a:srcRect t="4857" b="33015"/>
          <a:stretch/>
        </p:blipFill>
        <p:spPr>
          <a:xfrm>
            <a:off x="0" y="-68766"/>
            <a:ext cx="18288000" cy="7574466"/>
          </a:xfrm>
          <a:prstGeom prst="rect">
            <a:avLst/>
          </a:prstGeom>
          <a:noFill/>
          <a:ln>
            <a:noFill/>
          </a:ln>
        </p:spPr>
      </p:pic>
      <p:sp>
        <p:nvSpPr>
          <p:cNvPr id="188" name="Google Shape;188;p4"/>
          <p:cNvSpPr txBox="1"/>
          <p:nvPr/>
        </p:nvSpPr>
        <p:spPr>
          <a:xfrm>
            <a:off x="1295400" y="3009900"/>
            <a:ext cx="16230600" cy="1762085"/>
          </a:xfrm>
          <a:prstGeom prst="rect">
            <a:avLst/>
          </a:prstGeom>
          <a:noFill/>
          <a:ln>
            <a:noFill/>
          </a:ln>
        </p:spPr>
        <p:txBody>
          <a:bodyPr spcFirstLastPara="1" wrap="square" lIns="0" tIns="0" rIns="0" bIns="0" anchor="t" anchorCtr="0">
            <a:spAutoFit/>
          </a:bodyPr>
          <a:lstStyle/>
          <a:p>
            <a:pPr marL="0" marR="0" lvl="0" indent="0" algn="l" rtl="0">
              <a:lnSpc>
                <a:spcPct val="75266"/>
              </a:lnSpc>
              <a:spcBef>
                <a:spcPts val="0"/>
              </a:spcBef>
              <a:spcAft>
                <a:spcPts val="0"/>
              </a:spcAft>
              <a:buNone/>
            </a:pPr>
            <a:r>
              <a:rPr lang="en-US" sz="6000" b="1">
                <a:solidFill>
                  <a:schemeClr val="dk1"/>
                </a:solidFill>
                <a:latin typeface="Arial"/>
                <a:ea typeface="Arial"/>
                <a:cs typeface="Arial"/>
                <a:sym typeface="Arial"/>
              </a:rPr>
              <a:t>What is value? </a:t>
            </a:r>
            <a:endParaRPr/>
          </a:p>
          <a:p>
            <a:pPr marL="0" marR="0" lvl="0" indent="0" algn="l" rtl="0">
              <a:lnSpc>
                <a:spcPct val="75266"/>
              </a:lnSpc>
              <a:spcBef>
                <a:spcPts val="0"/>
              </a:spcBef>
              <a:spcAft>
                <a:spcPts val="0"/>
              </a:spcAft>
              <a:buNone/>
            </a:pPr>
            <a:endParaRPr sz="6000" b="1">
              <a:solidFill>
                <a:schemeClr val="dk1"/>
              </a:solidFill>
              <a:latin typeface="Arial"/>
              <a:ea typeface="Arial"/>
              <a:cs typeface="Arial"/>
              <a:sym typeface="Arial"/>
            </a:endParaRPr>
          </a:p>
          <a:p>
            <a:pPr marL="0" marR="0" lvl="0" indent="0" algn="l" rtl="0">
              <a:lnSpc>
                <a:spcPct val="75266"/>
              </a:lnSpc>
              <a:spcBef>
                <a:spcPts val="0"/>
              </a:spcBef>
              <a:spcAft>
                <a:spcPts val="0"/>
              </a:spcAft>
              <a:buNone/>
            </a:pPr>
            <a:r>
              <a:rPr lang="en-US" sz="6000">
                <a:solidFill>
                  <a:schemeClr val="dk1"/>
                </a:solidFill>
                <a:latin typeface="Arial"/>
                <a:ea typeface="Arial"/>
                <a:cs typeface="Arial"/>
                <a:sym typeface="Arial"/>
              </a:rPr>
              <a:t>Clearly communicating your vision</a:t>
            </a:r>
            <a:endParaRPr/>
          </a:p>
        </p:txBody>
      </p:sp>
      <p:sp>
        <p:nvSpPr>
          <p:cNvPr id="189" name="Google Shape;189;p4"/>
          <p:cNvSpPr/>
          <p:nvPr/>
        </p:nvSpPr>
        <p:spPr>
          <a:xfrm>
            <a:off x="-3544" y="-20578"/>
            <a:ext cx="1908544" cy="774021"/>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90" name="Google Shape;190;p4" descr="A logo with text on it&#10;&#10;AI-generated content may be incorrect."/>
          <p:cNvPicPr preferRelativeResize="0"/>
          <p:nvPr/>
        </p:nvPicPr>
        <p:blipFill rotWithShape="1">
          <a:blip r:embed="rId5">
            <a:alphaModFix/>
          </a:blip>
          <a:srcRect/>
          <a:stretch/>
        </p:blipFill>
        <p:spPr>
          <a:xfrm>
            <a:off x="12902001" y="8549061"/>
            <a:ext cx="5264178" cy="1461106"/>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1469</Words>
  <Application>Microsoft Macintosh PowerPoint</Application>
  <PresentationFormat>Custom</PresentationFormat>
  <Paragraphs>205</Paragraphs>
  <Slides>28</Slides>
  <Notes>28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28</vt:i4>
      </vt:variant>
    </vt:vector>
  </HeadingPairs>
  <TitlesOfParts>
    <vt:vector size="38" baseType="lpstr">
      <vt:lpstr>Josefin Sans SemiBold</vt:lpstr>
      <vt:lpstr>Josefin Sans Medium</vt:lpstr>
      <vt:lpstr>Josefin Sans Light</vt:lpstr>
      <vt:lpstr>Barlow</vt:lpstr>
      <vt:lpstr>Noto Sans Symbols</vt:lpstr>
      <vt:lpstr>Josefin Sans</vt:lpstr>
      <vt:lpstr>Calibri</vt:lpstr>
      <vt:lpstr>Arial</vt:lpstr>
      <vt:lpstr>Barlow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Angela Kelly</dc:creator>
  <cp:lastModifiedBy>Madeline Price</cp:lastModifiedBy>
  <cp:revision>1</cp:revision>
  <dcterms:created xsi:type="dcterms:W3CDTF">2006-08-16T00:00:00Z</dcterms:created>
  <dcterms:modified xsi:type="dcterms:W3CDTF">2026-07-23T17:52:44Z</dcterms:modified>
</cp:coreProperties>
</file>