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Josefin Sans" pitchFamily="2" charset="0"/>
      <p:regular r:id="rId14"/>
      <p:bold r:id="rId15"/>
      <p:italic r:id="rId16"/>
      <p:boldItalic r:id="rId17"/>
    </p:embeddedFont>
    <p:embeddedFont>
      <p:font typeface="Josefin Sans Light" pitchFamily="2" charset="0"/>
      <p:regular r:id="rId18"/>
      <p:bold r:id="rId19"/>
      <p:italic r:id="rId20"/>
      <p:boldItalic r:id="rId21"/>
    </p:embeddedFont>
    <p:embeddedFont>
      <p:font typeface="Josefin Sans Medium" panose="020B0604020202020204" charset="0"/>
      <p:regular r:id="rId22"/>
      <p:bold r:id="rId23"/>
      <p:italic r:id="rId24"/>
      <p:boldItalic r:id="rId25"/>
    </p:embeddedFont>
    <p:embeddedFont>
      <p:font typeface="Josefin Sans SemiBold"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meqdTTYXp/S4mApf28T+voJx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65" autoAdjust="0"/>
  </p:normalViewPr>
  <p:slideViewPr>
    <p:cSldViewPr snapToGrid="0">
      <p:cViewPr varScale="1">
        <p:scale>
          <a:sx n="39" d="100"/>
          <a:sy n="39" d="100"/>
        </p:scale>
        <p:origin x="161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e30de21922_0_7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1" name="Google Shape;241;g3e30de21922_0_7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e30de219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g3e30de219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e30de21922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0" name="Google Shape;120;g3e30de21922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e30de21922_0_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g3e30de21922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e30de21922_0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dirty="0"/>
          </a:p>
        </p:txBody>
      </p:sp>
      <p:sp>
        <p:nvSpPr>
          <p:cNvPr id="146" name="Google Shape;146;g3e30de21922_0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e30de21922_0_4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0" name="Google Shape;190;g3e30de21922_0_4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e30de21922_0_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dirty="0"/>
          </a:p>
        </p:txBody>
      </p:sp>
      <p:sp>
        <p:nvSpPr>
          <p:cNvPr id="199" name="Google Shape;199;g3e30de21922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e30de21922_0_6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09" name="Google Shape;209;g3e30de21922_0_6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1792288" y="612775"/>
            <a:ext cx="5486400" cy="4114800"/>
          </a:xfrm>
          <a:prstGeom prst="rect">
            <a:avLst/>
          </a:prstGeom>
          <a:noFill/>
          <a:ln>
            <a:noFill/>
          </a:ln>
        </p:spPr>
      </p:sp>
      <p:sp>
        <p:nvSpPr>
          <p:cNvPr id="68" name="Google Shape;68;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hyperlink" Target="https://www.canva.com/design/DAHI6w7IcVc/DLls0SncYkNvwA0v_fkC5g/ed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jp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s://www.menti.com/alznujxgutx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1" descr="A couple of students standing in front of a window&#10;&#10;AI-generated content may be incorrect."/>
          <p:cNvPicPr preferRelativeResize="0"/>
          <p:nvPr/>
        </p:nvPicPr>
        <p:blipFill rotWithShape="1">
          <a:blip r:embed="rId3">
            <a:alphaModFix/>
          </a:blip>
          <a:srcRect t="14657"/>
          <a:stretch/>
        </p:blipFill>
        <p:spPr>
          <a:xfrm>
            <a:off x="-2" y="0"/>
            <a:ext cx="18288000" cy="10427384"/>
          </a:xfrm>
          <a:prstGeom prst="rect">
            <a:avLst/>
          </a:prstGeom>
          <a:noFill/>
          <a:ln>
            <a:noFill/>
          </a:ln>
        </p:spPr>
      </p:pic>
      <p:sp>
        <p:nvSpPr>
          <p:cNvPr id="90" name="Google Shape;90;p1"/>
          <p:cNvSpPr txBox="1"/>
          <p:nvPr/>
        </p:nvSpPr>
        <p:spPr>
          <a:xfrm>
            <a:off x="6987431" y="5440742"/>
            <a:ext cx="4326900" cy="38460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2499" b="0" i="0" u="none" strike="noStrike" cap="none">
                <a:solidFill>
                  <a:srgbClr val="D9D5DC"/>
                </a:solidFill>
                <a:latin typeface="Josefin Sans"/>
                <a:ea typeface="Josefin Sans"/>
                <a:cs typeface="Josefin Sans"/>
                <a:sym typeface="Josefin Sans"/>
              </a:rPr>
              <a:t>Monday, June 8, 2026</a:t>
            </a:r>
            <a:endParaRPr/>
          </a:p>
        </p:txBody>
      </p:sp>
      <p:sp>
        <p:nvSpPr>
          <p:cNvPr id="91" name="Google Shape;91;p1"/>
          <p:cNvSpPr txBox="1"/>
          <p:nvPr/>
        </p:nvSpPr>
        <p:spPr>
          <a:xfrm>
            <a:off x="1172672" y="2281124"/>
            <a:ext cx="15956386" cy="1234953"/>
          </a:xfrm>
          <a:prstGeom prst="rect">
            <a:avLst/>
          </a:prstGeom>
          <a:noFill/>
          <a:ln>
            <a:noFill/>
          </a:ln>
        </p:spPr>
        <p:txBody>
          <a:bodyPr spcFirstLastPara="1" wrap="square" lIns="0" tIns="0" rIns="0" bIns="0" anchor="t" anchorCtr="0">
            <a:spAutoFit/>
          </a:bodyPr>
          <a:lstStyle/>
          <a:p>
            <a:pPr marL="0" marR="0" lvl="0" indent="0" algn="ctr" rtl="0">
              <a:lnSpc>
                <a:spcPct val="93937"/>
              </a:lnSpc>
              <a:spcBef>
                <a:spcPts val="0"/>
              </a:spcBef>
              <a:spcAft>
                <a:spcPts val="0"/>
              </a:spcAft>
              <a:buNone/>
            </a:pPr>
            <a:r>
              <a:rPr lang="en-US" sz="9600" b="1" i="0" u="none" strike="noStrike" cap="none">
                <a:solidFill>
                  <a:srgbClr val="D9D5DC"/>
                </a:solidFill>
                <a:latin typeface="Josefin Sans SemiBold"/>
                <a:ea typeface="Josefin Sans SemiBold"/>
                <a:cs typeface="Josefin Sans SemiBold"/>
                <a:sym typeface="Josefin Sans SemiBold"/>
              </a:rPr>
              <a:t>Stakeholder Engagement</a:t>
            </a:r>
            <a:endParaRPr/>
          </a:p>
        </p:txBody>
      </p:sp>
      <p:sp>
        <p:nvSpPr>
          <p:cNvPr id="92" name="Google Shape;92;p1"/>
          <p:cNvSpPr txBox="1"/>
          <p:nvPr/>
        </p:nvSpPr>
        <p:spPr>
          <a:xfrm>
            <a:off x="5362488" y="3724418"/>
            <a:ext cx="7576755" cy="126188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33254A"/>
                </a:solidFill>
                <a:latin typeface="Josefin Sans Medium"/>
                <a:ea typeface="Josefin Sans Medium"/>
                <a:cs typeface="Josefin Sans Medium"/>
                <a:sym typeface="Josefin Sans Medium"/>
              </a:rPr>
              <a:t>State Attainment Collaborative Webinar</a:t>
            </a:r>
            <a:endParaRPr/>
          </a:p>
        </p:txBody>
      </p:sp>
      <p:pic>
        <p:nvPicPr>
          <p:cNvPr id="93" name="Google Shape;93;p1" descr="A black and white logo&#10;&#10;AI-generated content may be incorrect."/>
          <p:cNvPicPr preferRelativeResize="0"/>
          <p:nvPr/>
        </p:nvPicPr>
        <p:blipFill rotWithShape="1">
          <a:blip r:embed="rId4">
            <a:alphaModFix/>
          </a:blip>
          <a:srcRect/>
          <a:stretch/>
        </p:blipFill>
        <p:spPr>
          <a:xfrm>
            <a:off x="7772400" y="7277100"/>
            <a:ext cx="10295587" cy="2857606"/>
          </a:xfrm>
          <a:prstGeom prst="rect">
            <a:avLst/>
          </a:prstGeom>
          <a:noFill/>
          <a:ln>
            <a:noFill/>
          </a:ln>
        </p:spPr>
      </p:pic>
      <p:pic>
        <p:nvPicPr>
          <p:cNvPr id="94" name="Google Shape;94;p1" descr="A logo for a company&#10;&#10;AI-generated content may be incorrect."/>
          <p:cNvPicPr preferRelativeResize="0"/>
          <p:nvPr/>
        </p:nvPicPr>
        <p:blipFill rotWithShape="1">
          <a:blip r:embed="rId5">
            <a:alphaModFix/>
          </a:blip>
          <a:srcRect/>
          <a:stretch/>
        </p:blipFill>
        <p:spPr>
          <a:xfrm>
            <a:off x="0" y="9074044"/>
            <a:ext cx="2990850" cy="12129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couple of students standing in front of a window&#10;&#10;AI-generated content may be incorrect."/>
          <p:cNvPicPr preferRelativeResize="0"/>
          <p:nvPr/>
        </p:nvPicPr>
        <p:blipFill rotWithShape="1">
          <a:blip r:embed="rId3">
            <a:alphaModFix/>
          </a:blip>
          <a:srcRect t="28554" b="39139"/>
          <a:stretch/>
        </p:blipFill>
        <p:spPr>
          <a:xfrm>
            <a:off x="0" y="-2658"/>
            <a:ext cx="18358884" cy="3962400"/>
          </a:xfrm>
          <a:prstGeom prst="rect">
            <a:avLst/>
          </a:prstGeom>
          <a:noFill/>
          <a:ln>
            <a:noFill/>
          </a:ln>
        </p:spPr>
      </p:pic>
      <p:sp>
        <p:nvSpPr>
          <p:cNvPr id="234" name="Google Shape;234;p7"/>
          <p:cNvSpPr txBox="1"/>
          <p:nvPr/>
        </p:nvSpPr>
        <p:spPr>
          <a:xfrm>
            <a:off x="3615900" y="1470650"/>
            <a:ext cx="11056200" cy="1015800"/>
          </a:xfrm>
          <a:prstGeom prst="rect">
            <a:avLst/>
          </a:prstGeom>
          <a:noFill/>
          <a:ln>
            <a:noFill/>
          </a:ln>
        </p:spPr>
        <p:txBody>
          <a:bodyPr spcFirstLastPara="1" wrap="square" lIns="0" tIns="0" rIns="0" bIns="0" anchor="t" anchorCtr="0">
            <a:spAutoFit/>
          </a:bodyPr>
          <a:lstStyle/>
          <a:p>
            <a:pPr marL="0" marR="0" lvl="0" indent="0" algn="ctr" rtl="0">
              <a:lnSpc>
                <a:spcPct val="136636"/>
              </a:lnSpc>
              <a:spcBef>
                <a:spcPts val="0"/>
              </a:spcBef>
              <a:spcAft>
                <a:spcPts val="0"/>
              </a:spcAft>
              <a:buNone/>
            </a:pPr>
            <a:r>
              <a:rPr lang="en-US" sz="6600" b="1">
                <a:solidFill>
                  <a:srgbClr val="D9D5DC"/>
                </a:solidFill>
                <a:latin typeface="Josefin Sans SemiBold"/>
                <a:ea typeface="Josefin Sans SemiBold"/>
                <a:cs typeface="Josefin Sans SemiBold"/>
                <a:sym typeface="Josefin Sans SemiBold"/>
              </a:rPr>
              <a:t>Group </a:t>
            </a:r>
            <a:r>
              <a:rPr lang="en-US" sz="6600" b="1">
                <a:solidFill>
                  <a:srgbClr val="D9D5DC"/>
                </a:solidFill>
                <a:latin typeface="Josefin Sans SemiBold"/>
                <a:ea typeface="Josefin Sans SemiBold"/>
                <a:cs typeface="Josefin Sans SemiBold"/>
                <a:sym typeface="Josefin San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Reflections</a:t>
            </a:r>
            <a:endParaRPr/>
          </a:p>
        </p:txBody>
      </p:sp>
      <p:sp>
        <p:nvSpPr>
          <p:cNvPr id="235" name="Google Shape;235;p7"/>
          <p:cNvSpPr txBox="1"/>
          <p:nvPr/>
        </p:nvSpPr>
        <p:spPr>
          <a:xfrm>
            <a:off x="1905000" y="4487225"/>
            <a:ext cx="15041400" cy="32007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600">
                <a:solidFill>
                  <a:schemeClr val="dk1"/>
                </a:solidFill>
                <a:latin typeface="Josefin Sans"/>
                <a:ea typeface="Josefin Sans"/>
                <a:cs typeface="Josefin Sans"/>
                <a:sym typeface="Josefin Sans"/>
              </a:rPr>
              <a:t>What are </a:t>
            </a:r>
            <a:r>
              <a:rPr lang="en-US" sz="2600" b="1">
                <a:solidFill>
                  <a:schemeClr val="dk1"/>
                </a:solidFill>
                <a:latin typeface="Josefin Sans"/>
                <a:ea typeface="Josefin Sans"/>
                <a:cs typeface="Josefin Sans"/>
                <a:sym typeface="Josefin Sans"/>
              </a:rPr>
              <a:t>two things </a:t>
            </a:r>
            <a:r>
              <a:rPr lang="en-US" sz="2600">
                <a:solidFill>
                  <a:schemeClr val="dk1"/>
                </a:solidFill>
                <a:latin typeface="Josefin Sans"/>
                <a:ea typeface="Josefin Sans"/>
                <a:cs typeface="Josefin Sans"/>
                <a:sym typeface="Josefin Sans"/>
              </a:rPr>
              <a:t>you can do in the next 1-2 months to move the needle on stakeholder engagement in your state?</a:t>
            </a:r>
            <a:endParaRPr sz="2600">
              <a:solidFill>
                <a:schemeClr val="dk1"/>
              </a:solidFill>
              <a:latin typeface="Josefin Sans"/>
              <a:ea typeface="Josefin Sans"/>
              <a:cs typeface="Josefin Sans"/>
              <a:sym typeface="Josefin Sans"/>
            </a:endParaRPr>
          </a:p>
          <a:p>
            <a:pPr marL="0" marR="0" lvl="0" indent="0" algn="l" rtl="0">
              <a:lnSpc>
                <a:spcPct val="139958"/>
              </a:lnSpc>
              <a:spcBef>
                <a:spcPts val="0"/>
              </a:spcBef>
              <a:spcAft>
                <a:spcPts val="0"/>
              </a:spcAft>
              <a:buNone/>
            </a:pPr>
            <a:endParaRPr sz="2600">
              <a:solidFill>
                <a:schemeClr val="dk1"/>
              </a:solidFill>
              <a:latin typeface="Josefin Sans"/>
              <a:ea typeface="Josefin Sans"/>
              <a:cs typeface="Josefin Sans"/>
              <a:sym typeface="Josefin Sans"/>
            </a:endParaRPr>
          </a:p>
          <a:p>
            <a:pPr marL="0" marR="0" lvl="0" indent="0" algn="l" rtl="0">
              <a:lnSpc>
                <a:spcPct val="139958"/>
              </a:lnSpc>
              <a:spcBef>
                <a:spcPts val="0"/>
              </a:spcBef>
              <a:spcAft>
                <a:spcPts val="0"/>
              </a:spcAft>
              <a:buNone/>
            </a:pPr>
            <a:r>
              <a:rPr lang="en-US" sz="2600" u="sng">
                <a:solidFill>
                  <a:schemeClr val="hlink"/>
                </a:solidFill>
                <a:latin typeface="Josefin Sans"/>
                <a:ea typeface="Josefin Sans"/>
                <a:cs typeface="Josefin Sans"/>
                <a:sym typeface="Josefin Sans"/>
                <a:hlinkClick r:id="rId4"/>
              </a:rPr>
              <a:t>https://www.canva.com/design/DAHI6w7IcVc/DLls0SncYkNvwA0v_fkC5g/edit</a:t>
            </a:r>
            <a:br>
              <a:rPr lang="en-US" sz="2600">
                <a:solidFill>
                  <a:schemeClr val="dk1"/>
                </a:solidFill>
                <a:latin typeface="Josefin Sans"/>
                <a:ea typeface="Josefin Sans"/>
                <a:cs typeface="Josefin Sans"/>
                <a:sym typeface="Josefin Sans"/>
              </a:rPr>
            </a:br>
            <a:endParaRPr sz="2600">
              <a:solidFill>
                <a:schemeClr val="dk1"/>
              </a:solidFill>
              <a:latin typeface="Josefin Sans"/>
              <a:ea typeface="Josefin Sans"/>
              <a:cs typeface="Josefin Sans"/>
              <a:sym typeface="Josefin Sans"/>
            </a:endParaRPr>
          </a:p>
          <a:p>
            <a:pPr marL="0" marR="0" lvl="0" indent="0" algn="l" rtl="0">
              <a:lnSpc>
                <a:spcPct val="139958"/>
              </a:lnSpc>
              <a:spcBef>
                <a:spcPts val="0"/>
              </a:spcBef>
              <a:spcAft>
                <a:spcPts val="0"/>
              </a:spcAft>
              <a:buNone/>
            </a:pPr>
            <a:endParaRPr sz="2600">
              <a:solidFill>
                <a:schemeClr val="dk1"/>
              </a:solidFill>
              <a:latin typeface="Josefin Sans"/>
              <a:ea typeface="Josefin Sans"/>
              <a:cs typeface="Josefin Sans"/>
              <a:sym typeface="Josefin Sans"/>
            </a:endParaRPr>
          </a:p>
        </p:txBody>
      </p:sp>
      <p:pic>
        <p:nvPicPr>
          <p:cNvPr id="236" name="Google Shape;236;p7" descr="A purple dome with columns&#10;&#10;AI-generated content may be incorrect."/>
          <p:cNvPicPr preferRelativeResize="0"/>
          <p:nvPr/>
        </p:nvPicPr>
        <p:blipFill rotWithShape="1">
          <a:blip r:embed="rId5">
            <a:alphaModFix/>
          </a:blip>
          <a:srcRect/>
          <a:stretch/>
        </p:blipFill>
        <p:spPr>
          <a:xfrm>
            <a:off x="939896" y="4487225"/>
            <a:ext cx="698208" cy="748856"/>
          </a:xfrm>
          <a:prstGeom prst="rect">
            <a:avLst/>
          </a:prstGeom>
          <a:noFill/>
          <a:ln>
            <a:noFill/>
          </a:ln>
        </p:spPr>
      </p:pic>
      <p:sp>
        <p:nvSpPr>
          <p:cNvPr id="237" name="Google Shape;237;p7"/>
          <p:cNvSpPr/>
          <p:nvPr/>
        </p:nvSpPr>
        <p:spPr>
          <a:xfrm>
            <a:off x="-3544" y="-20578"/>
            <a:ext cx="1908544" cy="774021"/>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8" name="Google Shape;238;p7" descr="A logo with text on it&#10;&#10;AI-generated content may be incorrect."/>
          <p:cNvPicPr preferRelativeResize="0"/>
          <p:nvPr/>
        </p:nvPicPr>
        <p:blipFill rotWithShape="1">
          <a:blip r:embed="rId7">
            <a:alphaModFix/>
          </a:blip>
          <a:srcRect/>
          <a:stretch/>
        </p:blipFill>
        <p:spPr>
          <a:xfrm>
            <a:off x="15163800" y="9348951"/>
            <a:ext cx="2856083" cy="792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g3e30de21922_0_728" descr="A blue and white background&#10;&#10;AI-generated content may be incorrect."/>
          <p:cNvPicPr preferRelativeResize="0"/>
          <p:nvPr/>
        </p:nvPicPr>
        <p:blipFill rotWithShape="1">
          <a:blip r:embed="rId3">
            <a:alphaModFix/>
          </a:blip>
          <a:srcRect l="92842"/>
          <a:stretch/>
        </p:blipFill>
        <p:spPr>
          <a:xfrm rot="-2765777">
            <a:off x="17985662" y="-4189658"/>
            <a:ext cx="1101958" cy="10287000"/>
          </a:xfrm>
          <a:prstGeom prst="rect">
            <a:avLst/>
          </a:prstGeom>
          <a:noFill/>
          <a:ln>
            <a:noFill/>
          </a:ln>
        </p:spPr>
      </p:pic>
      <p:sp>
        <p:nvSpPr>
          <p:cNvPr id="244" name="Google Shape;244;g3e30de21922_0_728"/>
          <p:cNvSpPr txBox="1"/>
          <p:nvPr/>
        </p:nvSpPr>
        <p:spPr>
          <a:xfrm>
            <a:off x="10454550" y="1430725"/>
            <a:ext cx="7423500" cy="1015800"/>
          </a:xfrm>
          <a:prstGeom prst="rect">
            <a:avLst/>
          </a:prstGeom>
          <a:noFill/>
          <a:ln>
            <a:noFill/>
          </a:ln>
        </p:spPr>
        <p:txBody>
          <a:bodyPr spcFirstLastPara="1" wrap="square" lIns="0" tIns="0" rIns="0" bIns="0" anchor="t" anchorCtr="0">
            <a:spAutoFit/>
          </a:bodyPr>
          <a:lstStyle/>
          <a:p>
            <a:pPr marL="0" marR="0" lvl="0" indent="0" algn="l" rtl="0">
              <a:lnSpc>
                <a:spcPct val="136636"/>
              </a:lnSpc>
              <a:spcBef>
                <a:spcPts val="0"/>
              </a:spcBef>
              <a:spcAft>
                <a:spcPts val="0"/>
              </a:spcAft>
              <a:buClr>
                <a:srgbClr val="000000"/>
              </a:buClr>
              <a:buSzPts val="6600"/>
              <a:buFont typeface="Arial"/>
              <a:buNone/>
            </a:pPr>
            <a:r>
              <a:rPr lang="en-US" sz="6600" b="1" i="0" u="none" strike="noStrike" cap="none">
                <a:solidFill>
                  <a:schemeClr val="dk1"/>
                </a:solidFill>
                <a:latin typeface="Josefin Sans SemiBold"/>
                <a:ea typeface="Josefin Sans SemiBold"/>
                <a:cs typeface="Josefin Sans SemiBold"/>
                <a:sym typeface="Josefin Sans SemiBold"/>
              </a:rPr>
              <a:t>Closing</a:t>
            </a:r>
            <a:endParaRPr sz="1400" b="0" i="0" u="none" strike="noStrike" cap="none">
              <a:solidFill>
                <a:srgbClr val="000000"/>
              </a:solidFill>
              <a:latin typeface="Arial"/>
              <a:ea typeface="Arial"/>
              <a:cs typeface="Arial"/>
              <a:sym typeface="Arial"/>
            </a:endParaRPr>
          </a:p>
        </p:txBody>
      </p:sp>
      <p:sp>
        <p:nvSpPr>
          <p:cNvPr id="245" name="Google Shape;245;g3e30de21922_0_728"/>
          <p:cNvSpPr txBox="1"/>
          <p:nvPr/>
        </p:nvSpPr>
        <p:spPr>
          <a:xfrm>
            <a:off x="10538300" y="2800650"/>
            <a:ext cx="6779700" cy="3048900"/>
          </a:xfrm>
          <a:prstGeom prst="rect">
            <a:avLst/>
          </a:prstGeom>
          <a:noFill/>
          <a:ln>
            <a:noFill/>
          </a:ln>
        </p:spPr>
        <p:txBody>
          <a:bodyPr spcFirstLastPara="1" wrap="square" lIns="0" tIns="0" rIns="0" bIns="0" anchor="t" anchorCtr="0">
            <a:noAutofit/>
          </a:bodyPr>
          <a:lstStyle/>
          <a:p>
            <a:pPr marL="457200" marR="0" lvl="0" indent="-406400" algn="l" rtl="0">
              <a:lnSpc>
                <a:spcPct val="119964"/>
              </a:lnSpc>
              <a:spcBef>
                <a:spcPts val="0"/>
              </a:spcBef>
              <a:spcAft>
                <a:spcPts val="0"/>
              </a:spcAft>
              <a:buClr>
                <a:schemeClr val="dk1"/>
              </a:buClr>
              <a:buSzPts val="2800"/>
              <a:buFont typeface="Josefin Sans"/>
              <a:buChar char="●"/>
            </a:pPr>
            <a:r>
              <a:rPr lang="en-US" sz="2800" i="0" u="none" strike="noStrike" cap="none">
                <a:solidFill>
                  <a:schemeClr val="dk1"/>
                </a:solidFill>
                <a:latin typeface="Josefin Sans"/>
                <a:ea typeface="Josefin Sans"/>
                <a:cs typeface="Josefin Sans"/>
                <a:sym typeface="Josefin Sans"/>
              </a:rPr>
              <a:t>Reach out with follow-up questions </a:t>
            </a:r>
            <a:endParaRPr sz="2800" i="0" u="none" strike="noStrike" cap="none">
              <a:solidFill>
                <a:schemeClr val="dk1"/>
              </a:solidFill>
              <a:latin typeface="Josefin Sans"/>
              <a:ea typeface="Josefin Sans"/>
              <a:cs typeface="Josefin Sans"/>
              <a:sym typeface="Josefin Sans"/>
            </a:endParaRPr>
          </a:p>
          <a:p>
            <a:pPr marL="457200" marR="0" lvl="0" indent="0" algn="l" rtl="0">
              <a:lnSpc>
                <a:spcPct val="119964"/>
              </a:lnSpc>
              <a:spcBef>
                <a:spcPts val="0"/>
              </a:spcBef>
              <a:spcAft>
                <a:spcPts val="0"/>
              </a:spcAft>
              <a:buClr>
                <a:srgbClr val="000000"/>
              </a:buClr>
              <a:buSzPts val="2800"/>
              <a:buFont typeface="Arial"/>
              <a:buNone/>
            </a:pPr>
            <a:endParaRPr sz="2800" i="0" u="none" strike="noStrike" cap="none">
              <a:solidFill>
                <a:schemeClr val="dk1"/>
              </a:solidFill>
              <a:latin typeface="Josefin Sans"/>
              <a:ea typeface="Josefin Sans"/>
              <a:cs typeface="Josefin Sans"/>
              <a:sym typeface="Josefin Sans"/>
            </a:endParaRPr>
          </a:p>
          <a:p>
            <a:pPr marL="457200" marR="0" lvl="0" indent="-406400" algn="l" rtl="0">
              <a:lnSpc>
                <a:spcPct val="119964"/>
              </a:lnSpc>
              <a:spcBef>
                <a:spcPts val="0"/>
              </a:spcBef>
              <a:spcAft>
                <a:spcPts val="0"/>
              </a:spcAft>
              <a:buClr>
                <a:schemeClr val="dk1"/>
              </a:buClr>
              <a:buSzPts val="2800"/>
              <a:buFont typeface="Josefin Sans Light"/>
              <a:buChar char="●"/>
            </a:pPr>
            <a:r>
              <a:rPr lang="en-US" sz="2800" b="1">
                <a:solidFill>
                  <a:schemeClr val="dk1"/>
                </a:solidFill>
                <a:latin typeface="Josefin Sans"/>
                <a:ea typeface="Josefin Sans"/>
                <a:cs typeface="Josefin Sans"/>
                <a:sym typeface="Josefin Sans"/>
              </a:rPr>
              <a:t>Thursday, July 23 at 11:30 ET</a:t>
            </a:r>
            <a:r>
              <a:rPr lang="en-US" sz="2800">
                <a:solidFill>
                  <a:schemeClr val="dk1"/>
                </a:solidFill>
                <a:latin typeface="Josefin Sans"/>
                <a:ea typeface="Josefin Sans"/>
                <a:cs typeface="Josefin Sans"/>
                <a:sym typeface="Josefin Sans"/>
              </a:rPr>
              <a:t>: Webinar on Strategic Communications</a:t>
            </a:r>
            <a:endParaRPr sz="2800" i="0" u="none" strike="noStrike" cap="none">
              <a:solidFill>
                <a:schemeClr val="dk1"/>
              </a:solidFill>
              <a:latin typeface="Josefin Sans"/>
              <a:ea typeface="Josefin Sans"/>
              <a:cs typeface="Josefin Sans"/>
              <a:sym typeface="Josefin Sans"/>
            </a:endParaRPr>
          </a:p>
        </p:txBody>
      </p:sp>
      <p:pic>
        <p:nvPicPr>
          <p:cNvPr id="246" name="Google Shape;246;g3e30de21922_0_728" descr="A blue and white background&#10;&#10;AI-generated content may be incorrect."/>
          <p:cNvPicPr preferRelativeResize="0"/>
          <p:nvPr/>
        </p:nvPicPr>
        <p:blipFill rotWithShape="1">
          <a:blip r:embed="rId3">
            <a:alphaModFix/>
          </a:blip>
          <a:srcRect l="59179"/>
          <a:stretch/>
        </p:blipFill>
        <p:spPr>
          <a:xfrm rot="-2483909">
            <a:off x="-1702753" y="1362375"/>
            <a:ext cx="6285613" cy="13244554"/>
          </a:xfrm>
          <a:prstGeom prst="rect">
            <a:avLst/>
          </a:prstGeom>
          <a:noFill/>
          <a:ln>
            <a:noFill/>
          </a:ln>
        </p:spPr>
      </p:pic>
      <p:sp>
        <p:nvSpPr>
          <p:cNvPr id="247" name="Google Shape;247;g3e30de21922_0_728"/>
          <p:cNvSpPr/>
          <p:nvPr/>
        </p:nvSpPr>
        <p:spPr>
          <a:xfrm>
            <a:off x="-3544" y="-20578"/>
            <a:ext cx="1911536" cy="775234"/>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8" name="Google Shape;248;g3e30de21922_0_728" descr="A logo with text on it&#10;&#10;AI-generated content may be incorrect."/>
          <p:cNvPicPr preferRelativeResize="0"/>
          <p:nvPr/>
        </p:nvPicPr>
        <p:blipFill rotWithShape="1">
          <a:blip r:embed="rId5">
            <a:alphaModFix/>
          </a:blip>
          <a:srcRect/>
          <a:stretch/>
        </p:blipFill>
        <p:spPr>
          <a:xfrm>
            <a:off x="15085735" y="9256425"/>
            <a:ext cx="3030900" cy="841249"/>
          </a:xfrm>
          <a:prstGeom prst="rect">
            <a:avLst/>
          </a:prstGeom>
          <a:noFill/>
          <a:ln>
            <a:noFill/>
          </a:ln>
        </p:spPr>
      </p:pic>
      <p:pic>
        <p:nvPicPr>
          <p:cNvPr id="249" name="Google Shape;249;g3e30de21922_0_728" title="iStock-1473707800.jpg"/>
          <p:cNvPicPr preferRelativeResize="0"/>
          <p:nvPr/>
        </p:nvPicPr>
        <p:blipFill rotWithShape="1">
          <a:blip r:embed="rId6">
            <a:alphaModFix/>
          </a:blip>
          <a:srcRect l="4103" r="4112"/>
          <a:stretch/>
        </p:blipFill>
        <p:spPr>
          <a:xfrm>
            <a:off x="-42568" y="1333500"/>
            <a:ext cx="10164871" cy="73811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mt="50000"/>
          </a:blip>
          <a:srcRect t="4857" b="33015"/>
          <a:stretch/>
        </p:blipFill>
        <p:spPr>
          <a:xfrm>
            <a:off x="0" y="-68766"/>
            <a:ext cx="18288000" cy="7574466"/>
          </a:xfrm>
          <a:prstGeom prst="rect">
            <a:avLst/>
          </a:prstGeom>
          <a:noFill/>
          <a:ln>
            <a:noFill/>
          </a:ln>
        </p:spPr>
      </p:pic>
      <p:sp>
        <p:nvSpPr>
          <p:cNvPr id="100" name="Google Shape;100;p2"/>
          <p:cNvSpPr txBox="1"/>
          <p:nvPr/>
        </p:nvSpPr>
        <p:spPr>
          <a:xfrm>
            <a:off x="3595978" y="1450274"/>
            <a:ext cx="11096044" cy="1170962"/>
          </a:xfrm>
          <a:prstGeom prst="rect">
            <a:avLst/>
          </a:prstGeom>
          <a:noFill/>
          <a:ln>
            <a:noFill/>
          </a:ln>
        </p:spPr>
        <p:txBody>
          <a:bodyPr spcFirstLastPara="1" wrap="square" lIns="0" tIns="0" rIns="0" bIns="0" anchor="t" anchorCtr="0">
            <a:spAutoFit/>
          </a:bodyPr>
          <a:lstStyle/>
          <a:p>
            <a:pPr marL="0" marR="0" lvl="0" indent="0" algn="ctr" rtl="0">
              <a:lnSpc>
                <a:spcPct val="112725"/>
              </a:lnSpc>
              <a:spcBef>
                <a:spcPts val="0"/>
              </a:spcBef>
              <a:spcAft>
                <a:spcPts val="0"/>
              </a:spcAft>
              <a:buNone/>
            </a:pPr>
            <a:r>
              <a:rPr lang="en-US" sz="8000" b="1" i="0" u="none" strike="noStrike" cap="none">
                <a:solidFill>
                  <a:schemeClr val="dk1"/>
                </a:solidFill>
                <a:latin typeface="Josefin Sans SemiBold"/>
                <a:ea typeface="Josefin Sans SemiBold"/>
                <a:cs typeface="Josefin Sans SemiBold"/>
                <a:sym typeface="Josefin Sans SemiBold"/>
              </a:rPr>
              <a:t>Agenda</a:t>
            </a:r>
            <a:endParaRPr/>
          </a:p>
        </p:txBody>
      </p:sp>
      <p:sp>
        <p:nvSpPr>
          <p:cNvPr id="101" name="Google Shape;101;p2"/>
          <p:cNvSpPr txBox="1"/>
          <p:nvPr/>
        </p:nvSpPr>
        <p:spPr>
          <a:xfrm>
            <a:off x="1295400" y="2944344"/>
            <a:ext cx="16078200" cy="4321200"/>
          </a:xfrm>
          <a:prstGeom prst="rect">
            <a:avLst/>
          </a:prstGeom>
          <a:noFill/>
          <a:ln>
            <a:noFill/>
          </a:ln>
        </p:spPr>
        <p:txBody>
          <a:bodyPr spcFirstLastPara="1" wrap="square" lIns="0" tIns="0" rIns="0" bIns="0" anchor="t" anchorCtr="0">
            <a:spAutoFit/>
          </a:bodyPr>
          <a:lstStyle/>
          <a:p>
            <a:pPr marL="457200" marR="0" lvl="0" indent="0" algn="l" rtl="0">
              <a:lnSpc>
                <a:spcPct val="150000"/>
              </a:lnSpc>
              <a:spcBef>
                <a:spcPts val="0"/>
              </a:spcBef>
              <a:spcAft>
                <a:spcPts val="0"/>
              </a:spcAft>
              <a:buNone/>
            </a:pPr>
            <a:endParaRPr>
              <a:latin typeface="Josefin Sans"/>
              <a:ea typeface="Josefin Sans"/>
              <a:cs typeface="Josefin Sans"/>
              <a:sym typeface="Josefin Sans"/>
            </a:endParaRPr>
          </a:p>
          <a:p>
            <a:pPr marL="457200" marR="0" lvl="0" indent="-457200" algn="l" rtl="0">
              <a:lnSpc>
                <a:spcPct val="150000"/>
              </a:lnSpc>
              <a:spcBef>
                <a:spcPts val="0"/>
              </a:spcBef>
              <a:spcAft>
                <a:spcPts val="0"/>
              </a:spcAft>
              <a:buClr>
                <a:schemeClr val="dk1"/>
              </a:buClr>
              <a:buSzPts val="3000"/>
              <a:buFont typeface="Josefin Sans"/>
              <a:buChar char="•"/>
            </a:pPr>
            <a:r>
              <a:rPr lang="en-US" sz="3000" i="0" u="none" strike="noStrike" cap="none">
                <a:solidFill>
                  <a:schemeClr val="dk1"/>
                </a:solidFill>
                <a:latin typeface="Josefin Sans"/>
                <a:ea typeface="Josefin Sans"/>
                <a:cs typeface="Josefin Sans"/>
                <a:sym typeface="Josefin Sans"/>
              </a:rPr>
              <a:t>The Role of Value-Centered Attainment Goals</a:t>
            </a:r>
            <a:endParaRPr>
              <a:latin typeface="Josefin Sans"/>
              <a:ea typeface="Josefin Sans"/>
              <a:cs typeface="Josefin Sans"/>
              <a:sym typeface="Josefin Sans"/>
            </a:endParaRPr>
          </a:p>
          <a:p>
            <a:pPr marL="457200" marR="0" lvl="0" indent="-457200" algn="l" rtl="0">
              <a:lnSpc>
                <a:spcPct val="150000"/>
              </a:lnSpc>
              <a:spcBef>
                <a:spcPts val="0"/>
              </a:spcBef>
              <a:spcAft>
                <a:spcPts val="0"/>
              </a:spcAft>
              <a:buClr>
                <a:schemeClr val="dk1"/>
              </a:buClr>
              <a:buSzPts val="3000"/>
              <a:buFont typeface="Josefin Sans"/>
              <a:buChar char="•"/>
            </a:pPr>
            <a:r>
              <a:rPr lang="en-US" sz="3000" i="0" u="none" strike="noStrike" cap="none">
                <a:solidFill>
                  <a:schemeClr val="dk1"/>
                </a:solidFill>
                <a:latin typeface="Josefin Sans"/>
                <a:ea typeface="Josefin Sans"/>
                <a:cs typeface="Josefin Sans"/>
                <a:sym typeface="Josefin Sans"/>
              </a:rPr>
              <a:t>Participant Survey: Snapshot of State Stakeholder Engagement Status</a:t>
            </a:r>
            <a:endParaRPr>
              <a:latin typeface="Josefin Sans"/>
              <a:ea typeface="Josefin Sans"/>
              <a:cs typeface="Josefin Sans"/>
              <a:sym typeface="Josefin Sans"/>
            </a:endParaRPr>
          </a:p>
          <a:p>
            <a:pPr marL="457200" marR="0" lvl="0" indent="-457200" algn="l" rtl="0">
              <a:lnSpc>
                <a:spcPct val="150000"/>
              </a:lnSpc>
              <a:spcBef>
                <a:spcPts val="0"/>
              </a:spcBef>
              <a:spcAft>
                <a:spcPts val="0"/>
              </a:spcAft>
              <a:buClr>
                <a:schemeClr val="dk1"/>
              </a:buClr>
              <a:buSzPts val="3000"/>
              <a:buFont typeface="Josefin Sans"/>
              <a:buChar char="•"/>
            </a:pPr>
            <a:r>
              <a:rPr lang="en-US" sz="3000" i="0" u="none" strike="noStrike" cap="none">
                <a:solidFill>
                  <a:schemeClr val="dk1"/>
                </a:solidFill>
                <a:latin typeface="Josefin Sans"/>
                <a:ea typeface="Josefin Sans"/>
                <a:cs typeface="Josefin Sans"/>
                <a:sym typeface="Josefin Sans"/>
              </a:rPr>
              <a:t>Facilitated Discussion: Reflecting on Stakeholder Engagement in Maryland and Texas</a:t>
            </a:r>
            <a:endParaRPr>
              <a:latin typeface="Josefin Sans"/>
              <a:ea typeface="Josefin Sans"/>
              <a:cs typeface="Josefin Sans"/>
              <a:sym typeface="Josefin Sans"/>
            </a:endParaRPr>
          </a:p>
          <a:p>
            <a:pPr marL="457200" marR="0" lvl="0" indent="-457200" algn="l" rtl="0">
              <a:lnSpc>
                <a:spcPct val="150000"/>
              </a:lnSpc>
              <a:spcBef>
                <a:spcPts val="0"/>
              </a:spcBef>
              <a:spcAft>
                <a:spcPts val="0"/>
              </a:spcAft>
              <a:buClr>
                <a:schemeClr val="dk1"/>
              </a:buClr>
              <a:buSzPts val="3000"/>
              <a:buFont typeface="Josefin Sans"/>
              <a:buChar char="•"/>
            </a:pPr>
            <a:r>
              <a:rPr lang="en-US" sz="3000" i="0" u="none" strike="noStrike" cap="none">
                <a:solidFill>
                  <a:schemeClr val="dk1"/>
                </a:solidFill>
                <a:latin typeface="Josefin Sans"/>
                <a:ea typeface="Josefin Sans"/>
                <a:cs typeface="Josefin Sans"/>
                <a:sym typeface="Josefin Sans"/>
              </a:rPr>
              <a:t>Group Reflections</a:t>
            </a:r>
            <a:endParaRPr>
              <a:latin typeface="Josefin Sans"/>
              <a:ea typeface="Josefin Sans"/>
              <a:cs typeface="Josefin Sans"/>
              <a:sym typeface="Josefin Sans"/>
            </a:endParaRPr>
          </a:p>
          <a:p>
            <a:pPr marL="457200" marR="0" lvl="0" indent="-457200" algn="l" rtl="0">
              <a:lnSpc>
                <a:spcPct val="150000"/>
              </a:lnSpc>
              <a:spcBef>
                <a:spcPts val="0"/>
              </a:spcBef>
              <a:spcAft>
                <a:spcPts val="0"/>
              </a:spcAft>
              <a:buClr>
                <a:schemeClr val="dk1"/>
              </a:buClr>
              <a:buSzPts val="3000"/>
              <a:buFont typeface="Josefin Sans"/>
              <a:buChar char="•"/>
            </a:pPr>
            <a:r>
              <a:rPr lang="en-US" sz="3000" i="0" u="none" strike="noStrike" cap="none">
                <a:solidFill>
                  <a:schemeClr val="dk1"/>
                </a:solidFill>
                <a:latin typeface="Josefin Sans"/>
                <a:ea typeface="Josefin Sans"/>
                <a:cs typeface="Josefin Sans"/>
                <a:sym typeface="Josefin Sans"/>
              </a:rPr>
              <a:t>Closing</a:t>
            </a:r>
            <a:endParaRPr>
              <a:latin typeface="Josefin Sans"/>
              <a:ea typeface="Josefin Sans"/>
              <a:cs typeface="Josefin Sans"/>
              <a:sym typeface="Josefin Sans"/>
            </a:endParaRPr>
          </a:p>
          <a:p>
            <a:pPr marL="457200" marR="0" lvl="0" indent="-236601" algn="l" rtl="0">
              <a:lnSpc>
                <a:spcPct val="129994"/>
              </a:lnSpc>
              <a:spcBef>
                <a:spcPts val="0"/>
              </a:spcBef>
              <a:spcAft>
                <a:spcPts val="0"/>
              </a:spcAft>
              <a:buClr>
                <a:schemeClr val="dk1"/>
              </a:buClr>
              <a:buSzPts val="3474"/>
              <a:buFont typeface="Arial"/>
              <a:buNone/>
            </a:pPr>
            <a:endParaRPr sz="3474" b="0" i="0" u="none" strike="noStrike" cap="none">
              <a:solidFill>
                <a:schemeClr val="dk1"/>
              </a:solidFill>
              <a:latin typeface="Josefin Sans Medium"/>
              <a:ea typeface="Josefin Sans Medium"/>
              <a:cs typeface="Josefin Sans Medium"/>
              <a:sym typeface="Josefin Sans Medium"/>
            </a:endParaRPr>
          </a:p>
        </p:txBody>
      </p:sp>
      <p:sp>
        <p:nvSpPr>
          <p:cNvPr id="102" name="Google Shape;102;p2"/>
          <p:cNvSpPr/>
          <p:nvPr/>
        </p:nvSpPr>
        <p:spPr>
          <a:xfrm>
            <a:off x="-3544" y="-20578"/>
            <a:ext cx="1908544" cy="774021"/>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3" name="Google Shape;103;p2" descr="A logo with text on it&#10;&#10;AI-generated content may be incorrect."/>
          <p:cNvPicPr preferRelativeResize="0"/>
          <p:nvPr/>
        </p:nvPicPr>
        <p:blipFill rotWithShape="1">
          <a:blip r:embed="rId5">
            <a:alphaModFix/>
          </a:blip>
          <a:srcRect/>
          <a:stretch/>
        </p:blipFill>
        <p:spPr>
          <a:xfrm>
            <a:off x="12902001" y="8549061"/>
            <a:ext cx="5264178" cy="14611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07"/>
        <p:cNvGrpSpPr/>
        <p:nvPr/>
      </p:nvGrpSpPr>
      <p:grpSpPr>
        <a:xfrm>
          <a:off x="0" y="0"/>
          <a:ext cx="0" cy="0"/>
          <a:chOff x="0" y="0"/>
          <a:chExt cx="0" cy="0"/>
        </a:xfrm>
      </p:grpSpPr>
      <p:pic>
        <p:nvPicPr>
          <p:cNvPr id="108" name="Google Shape;108;g3e30de21922_0_0" descr="A blue and white background&#10;&#10;AI-generated content may be incorrect."/>
          <p:cNvPicPr preferRelativeResize="0"/>
          <p:nvPr/>
        </p:nvPicPr>
        <p:blipFill rotWithShape="1">
          <a:blip r:embed="rId3">
            <a:alphaModFix/>
          </a:blip>
          <a:srcRect/>
          <a:stretch/>
        </p:blipFill>
        <p:spPr>
          <a:xfrm>
            <a:off x="0" y="886"/>
            <a:ext cx="18364198" cy="10286999"/>
          </a:xfrm>
          <a:prstGeom prst="rect">
            <a:avLst/>
          </a:prstGeom>
          <a:noFill/>
          <a:ln>
            <a:noFill/>
          </a:ln>
        </p:spPr>
      </p:pic>
      <p:sp>
        <p:nvSpPr>
          <p:cNvPr id="109" name="Google Shape;109;g3e30de21922_0_0"/>
          <p:cNvSpPr txBox="1"/>
          <p:nvPr/>
        </p:nvSpPr>
        <p:spPr>
          <a:xfrm>
            <a:off x="1907994" y="2420182"/>
            <a:ext cx="7065300" cy="5079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rgbClr val="D9D5DC"/>
                </a:solidFill>
                <a:latin typeface="Josefin Sans SemiBold"/>
                <a:ea typeface="Josefin Sans SemiBold"/>
                <a:cs typeface="Josefin Sans SemiBold"/>
                <a:sym typeface="Josefin Sans SemiBold"/>
              </a:rPr>
              <a:t>The Role of Stakeholder Engagement in Value-Centered Attainment Goals </a:t>
            </a:r>
            <a:endParaRPr sz="1400" b="0" i="0" u="none" strike="noStrike" cap="none">
              <a:solidFill>
                <a:srgbClr val="000000"/>
              </a:solidFill>
              <a:latin typeface="Arial"/>
              <a:ea typeface="Arial"/>
              <a:cs typeface="Arial"/>
              <a:sym typeface="Arial"/>
            </a:endParaRPr>
          </a:p>
        </p:txBody>
      </p:sp>
      <p:sp>
        <p:nvSpPr>
          <p:cNvPr id="110" name="Google Shape;110;g3e30de21922_0_0"/>
          <p:cNvSpPr/>
          <p:nvPr/>
        </p:nvSpPr>
        <p:spPr>
          <a:xfrm>
            <a:off x="-3544" y="-20578"/>
            <a:ext cx="1911536" cy="775234"/>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1" name="Google Shape;111;g3e30de21922_0_0" descr="A black and white logo&#10;&#10;AI-generated content may be incorrect."/>
          <p:cNvPicPr preferRelativeResize="0"/>
          <p:nvPr/>
        </p:nvPicPr>
        <p:blipFill rotWithShape="1">
          <a:blip r:embed="rId5">
            <a:alphaModFix/>
          </a:blip>
          <a:srcRect/>
          <a:stretch/>
        </p:blipFill>
        <p:spPr>
          <a:xfrm>
            <a:off x="124133" y="8572500"/>
            <a:ext cx="5227169" cy="1450835"/>
          </a:xfrm>
          <a:prstGeom prst="rect">
            <a:avLst/>
          </a:prstGeom>
          <a:noFill/>
          <a:ln>
            <a:noFill/>
          </a:ln>
        </p:spPr>
      </p:pic>
      <p:sp>
        <p:nvSpPr>
          <p:cNvPr id="112" name="Google Shape;112;g3e30de21922_0_0"/>
          <p:cNvSpPr/>
          <p:nvPr/>
        </p:nvSpPr>
        <p:spPr>
          <a:xfrm>
            <a:off x="10145381" y="1775762"/>
            <a:ext cx="3367200" cy="7008300"/>
          </a:xfrm>
          <a:prstGeom prst="rect">
            <a:avLst/>
          </a:prstGeom>
          <a:solidFill>
            <a:srgbClr val="FFFFFF">
              <a:alpha val="5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g3e30de21922_0_0"/>
          <p:cNvSpPr txBox="1"/>
          <p:nvPr/>
        </p:nvSpPr>
        <p:spPr>
          <a:xfrm>
            <a:off x="10162543" y="5700155"/>
            <a:ext cx="3255000" cy="1108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Josefin Sans SemiBold"/>
                <a:ea typeface="Josefin Sans SemiBold"/>
                <a:cs typeface="Josefin Sans SemiBold"/>
                <a:sym typeface="Josefin Sans SemiBold"/>
              </a:rPr>
              <a:t>Dr. Patrick Crane</a:t>
            </a:r>
            <a:endParaRPr sz="1400" b="0" i="0" u="none" strike="noStrike" cap="none">
              <a:solidFill>
                <a:srgbClr val="000000"/>
              </a:solidFill>
              <a:latin typeface="Arial"/>
              <a:ea typeface="Arial"/>
              <a:cs typeface="Arial"/>
              <a:sym typeface="Arial"/>
            </a:endParaRPr>
          </a:p>
        </p:txBody>
      </p:sp>
      <p:sp>
        <p:nvSpPr>
          <p:cNvPr id="114" name="Google Shape;114;g3e30de21922_0_0"/>
          <p:cNvSpPr txBox="1"/>
          <p:nvPr/>
        </p:nvSpPr>
        <p:spPr>
          <a:xfrm>
            <a:off x="10114331" y="6935501"/>
            <a:ext cx="3367200" cy="738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Josefin Sans Medium"/>
                <a:ea typeface="Josefin Sans Medium"/>
                <a:cs typeface="Josefin Sans Medium"/>
                <a:sym typeface="Josefin Sans Medium"/>
              </a:rPr>
              <a:t>State Policy Director, Lumina Foundation</a:t>
            </a:r>
            <a:endParaRPr sz="1400" b="0" i="0" u="none" strike="noStrike" cap="none">
              <a:solidFill>
                <a:srgbClr val="000000"/>
              </a:solidFill>
              <a:latin typeface="Arial"/>
              <a:ea typeface="Arial"/>
              <a:cs typeface="Arial"/>
              <a:sym typeface="Arial"/>
            </a:endParaRPr>
          </a:p>
        </p:txBody>
      </p:sp>
      <p:pic>
        <p:nvPicPr>
          <p:cNvPr id="115" name="Google Shape;115;g3e30de21922_0_0" title="Crane Headshot2.JPG"/>
          <p:cNvPicPr preferRelativeResize="0"/>
          <p:nvPr/>
        </p:nvPicPr>
        <p:blipFill rotWithShape="1">
          <a:blip r:embed="rId6">
            <a:alphaModFix/>
          </a:blip>
          <a:srcRect l="1320" t="10077" r="-1320" b="23274"/>
          <a:stretch/>
        </p:blipFill>
        <p:spPr>
          <a:xfrm flipH="1">
            <a:off x="10475627" y="2623757"/>
            <a:ext cx="2706600" cy="2706600"/>
          </a:xfrm>
          <a:prstGeom prst="ellipse">
            <a:avLst/>
          </a:prstGeom>
          <a:noFill/>
          <a:ln>
            <a:noFill/>
          </a:ln>
        </p:spPr>
      </p:pic>
      <p:sp>
        <p:nvSpPr>
          <p:cNvPr id="116" name="Google Shape;116;g3e30de21922_0_0"/>
          <p:cNvSpPr/>
          <p:nvPr/>
        </p:nvSpPr>
        <p:spPr>
          <a:xfrm>
            <a:off x="11489135" y="8443610"/>
            <a:ext cx="685800" cy="685800"/>
          </a:xfrm>
          <a:prstGeom prst="ellipse">
            <a:avLst/>
          </a:prstGeom>
          <a:solidFill>
            <a:srgbClr val="D9D5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 name="Google Shape;117;g3e30de21922_0_0"/>
          <p:cNvSpPr/>
          <p:nvPr/>
        </p:nvSpPr>
        <p:spPr>
          <a:xfrm>
            <a:off x="11489135" y="1585849"/>
            <a:ext cx="685800" cy="685800"/>
          </a:xfrm>
          <a:prstGeom prst="ellipse">
            <a:avLst/>
          </a:prstGeom>
          <a:solidFill>
            <a:srgbClr val="D9D5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3e30de21922_0_88" descr="A couple of students standing in front of a window&#10;&#10;AI-generated content may be incorrect."/>
          <p:cNvPicPr preferRelativeResize="0"/>
          <p:nvPr/>
        </p:nvPicPr>
        <p:blipFill rotWithShape="1">
          <a:blip r:embed="rId3">
            <a:alphaModFix/>
          </a:blip>
          <a:srcRect t="28552" b="39139"/>
          <a:stretch/>
        </p:blipFill>
        <p:spPr>
          <a:xfrm>
            <a:off x="-3550" y="-2650"/>
            <a:ext cx="18362423" cy="2468549"/>
          </a:xfrm>
          <a:prstGeom prst="rect">
            <a:avLst/>
          </a:prstGeom>
          <a:noFill/>
          <a:ln>
            <a:noFill/>
          </a:ln>
        </p:spPr>
      </p:pic>
      <p:sp>
        <p:nvSpPr>
          <p:cNvPr id="123" name="Google Shape;123;g3e30de21922_0_88"/>
          <p:cNvSpPr txBox="1"/>
          <p:nvPr/>
        </p:nvSpPr>
        <p:spPr>
          <a:xfrm>
            <a:off x="1058463" y="998188"/>
            <a:ext cx="16238400" cy="1015800"/>
          </a:xfrm>
          <a:prstGeom prst="rect">
            <a:avLst/>
          </a:prstGeom>
          <a:noFill/>
          <a:ln>
            <a:noFill/>
          </a:ln>
        </p:spPr>
        <p:txBody>
          <a:bodyPr spcFirstLastPara="1" wrap="square" lIns="0" tIns="0" rIns="0" bIns="0" anchor="t" anchorCtr="0">
            <a:spAutoFit/>
          </a:bodyPr>
          <a:lstStyle/>
          <a:p>
            <a:pPr marL="0" marR="0" lvl="0" indent="0" algn="ctr" rtl="0">
              <a:lnSpc>
                <a:spcPct val="136636"/>
              </a:lnSpc>
              <a:spcBef>
                <a:spcPts val="0"/>
              </a:spcBef>
              <a:spcAft>
                <a:spcPts val="0"/>
              </a:spcAft>
              <a:buClr>
                <a:srgbClr val="000000"/>
              </a:buClr>
              <a:buSzPts val="6600"/>
              <a:buFont typeface="Arial"/>
              <a:buNone/>
            </a:pPr>
            <a:r>
              <a:rPr lang="en-US" sz="6600" b="1" i="0" u="none" strike="noStrike" cap="none">
                <a:solidFill>
                  <a:srgbClr val="D9D5DC"/>
                </a:solidFill>
                <a:latin typeface="Josefin Sans SemiBold"/>
                <a:ea typeface="Josefin Sans SemiBold"/>
                <a:cs typeface="Josefin Sans SemiBold"/>
                <a:sym typeface="Josefin Sans SemiBold"/>
              </a:rPr>
              <a:t>Elements of Strong Attainment Goals</a:t>
            </a:r>
            <a:endParaRPr sz="1400" b="0" i="0" u="none" strike="noStrike" cap="none">
              <a:solidFill>
                <a:srgbClr val="000000"/>
              </a:solidFill>
              <a:latin typeface="Arial"/>
              <a:ea typeface="Arial"/>
              <a:cs typeface="Arial"/>
              <a:sym typeface="Arial"/>
            </a:endParaRPr>
          </a:p>
        </p:txBody>
      </p:sp>
      <p:sp>
        <p:nvSpPr>
          <p:cNvPr id="124" name="Google Shape;124;g3e30de21922_0_88"/>
          <p:cNvSpPr txBox="1"/>
          <p:nvPr/>
        </p:nvSpPr>
        <p:spPr>
          <a:xfrm>
            <a:off x="2047950" y="2843850"/>
            <a:ext cx="14237700" cy="7337100"/>
          </a:xfrm>
          <a:prstGeom prst="rect">
            <a:avLst/>
          </a:prstGeom>
          <a:noFill/>
          <a:ln>
            <a:noFill/>
          </a:ln>
        </p:spPr>
        <p:txBody>
          <a:bodyPr spcFirstLastPara="1" wrap="square" lIns="0" tIns="0" rIns="0" bIns="0" anchor="t" anchorCtr="0">
            <a:spAutoFit/>
          </a:bodyPr>
          <a:lstStyle/>
          <a:p>
            <a:pPr marL="457200" marR="0" lvl="0" indent="-381000" algn="l" rtl="0">
              <a:lnSpc>
                <a:spcPct val="139958"/>
              </a:lnSpc>
              <a:spcBef>
                <a:spcPts val="0"/>
              </a:spcBef>
              <a:spcAft>
                <a:spcPts val="0"/>
              </a:spcAft>
              <a:buClr>
                <a:srgbClr val="000000"/>
              </a:buClr>
              <a:buSzPts val="2400"/>
              <a:buFont typeface="Josefin Sans Light"/>
              <a:buChar char="✓"/>
            </a:pPr>
            <a:r>
              <a:rPr lang="en-US" sz="2600" b="1" i="0" u="none" strike="noStrike" cap="none">
                <a:solidFill>
                  <a:srgbClr val="000000"/>
                </a:solidFill>
                <a:latin typeface="Josefin Sans"/>
                <a:ea typeface="Josefin Sans"/>
                <a:cs typeface="Josefin Sans"/>
                <a:sym typeface="Josefin Sans"/>
              </a:rPr>
              <a:t>Quantifiable and Measurable</a:t>
            </a:r>
            <a:r>
              <a:rPr lang="en-US" sz="2400" b="0" i="0" u="none" strike="noStrike" cap="none">
                <a:solidFill>
                  <a:srgbClr val="000000"/>
                </a:solidFill>
                <a:latin typeface="Josefin Sans Light"/>
                <a:ea typeface="Josefin Sans Light"/>
                <a:cs typeface="Josefin Sans Light"/>
                <a:sym typeface="Josefin Sans Light"/>
              </a:rPr>
              <a:t>, being a number or percent of the population that can be measured over time and is informed by state workforce needs</a:t>
            </a:r>
            <a:br>
              <a:rPr lang="en-US" sz="2400" b="0" i="0" u="none" strike="noStrike" cap="none">
                <a:solidFill>
                  <a:srgbClr val="000000"/>
                </a:solidFill>
                <a:latin typeface="Josefin Sans Light"/>
                <a:ea typeface="Josefin Sans Light"/>
                <a:cs typeface="Josefin Sans Light"/>
                <a:sym typeface="Josefin Sans Light"/>
              </a:rPr>
            </a:br>
            <a:endParaRPr sz="2400" b="0" i="0" u="none" strike="noStrike" cap="none">
              <a:solidFill>
                <a:srgbClr val="000000"/>
              </a:solidFill>
              <a:latin typeface="Josefin Sans Light"/>
              <a:ea typeface="Josefin Sans Light"/>
              <a:cs typeface="Josefin Sans Light"/>
              <a:sym typeface="Josefin Sans Light"/>
            </a:endParaRPr>
          </a:p>
          <a:p>
            <a:pPr marL="457200" marR="0" lvl="0" indent="-361950" algn="l" rtl="0">
              <a:lnSpc>
                <a:spcPct val="139958"/>
              </a:lnSpc>
              <a:spcBef>
                <a:spcPts val="0"/>
              </a:spcBef>
              <a:spcAft>
                <a:spcPts val="0"/>
              </a:spcAft>
              <a:buClr>
                <a:srgbClr val="000000"/>
              </a:buClr>
              <a:buSzPts val="2100"/>
              <a:buFont typeface="Josefin Sans Light"/>
              <a:buChar char="✓"/>
            </a:pPr>
            <a:r>
              <a:rPr lang="en-US" sz="2600" b="1" i="0" u="none" strike="noStrike" cap="none">
                <a:solidFill>
                  <a:srgbClr val="000000"/>
                </a:solidFill>
                <a:latin typeface="Josefin Sans"/>
                <a:ea typeface="Josefin Sans"/>
                <a:cs typeface="Josefin Sans"/>
                <a:sym typeface="Josefin Sans"/>
              </a:rPr>
              <a:t>Value-Centered</a:t>
            </a:r>
            <a:r>
              <a:rPr lang="en-US" sz="2400" b="0" i="0" u="none" strike="noStrike" cap="none">
                <a:solidFill>
                  <a:srgbClr val="000000"/>
                </a:solidFill>
                <a:latin typeface="Josefin Sans Light"/>
                <a:ea typeface="Josefin Sans Light"/>
                <a:cs typeface="Josefin Sans Light"/>
                <a:sym typeface="Josefin Sans Light"/>
              </a:rPr>
              <a:t> including a measure of value that at minimum recognizes economic return of postsecondary education</a:t>
            </a:r>
            <a:br>
              <a:rPr lang="en-US" sz="2400" b="0" i="0" u="none" strike="noStrike" cap="none">
                <a:solidFill>
                  <a:srgbClr val="000000"/>
                </a:solidFill>
                <a:latin typeface="Josefin Sans Light"/>
                <a:ea typeface="Josefin Sans Light"/>
                <a:cs typeface="Josefin Sans Light"/>
                <a:sym typeface="Josefin Sans Light"/>
              </a:rPr>
            </a:br>
            <a:endParaRPr sz="2400" b="0" i="0" u="none" strike="noStrike" cap="none">
              <a:solidFill>
                <a:srgbClr val="000000"/>
              </a:solidFill>
              <a:latin typeface="Josefin Sans Light"/>
              <a:ea typeface="Josefin Sans Light"/>
              <a:cs typeface="Josefin Sans Light"/>
              <a:sym typeface="Josefin Sans Light"/>
            </a:endParaRPr>
          </a:p>
          <a:p>
            <a:pPr marL="457200" marR="0" lvl="0" indent="-361950" algn="l" rtl="0">
              <a:lnSpc>
                <a:spcPct val="139958"/>
              </a:lnSpc>
              <a:spcBef>
                <a:spcPts val="0"/>
              </a:spcBef>
              <a:spcAft>
                <a:spcPts val="0"/>
              </a:spcAft>
              <a:buClr>
                <a:srgbClr val="000000"/>
              </a:buClr>
              <a:buSzPts val="2100"/>
              <a:buFont typeface="Josefin Sans Light"/>
              <a:buChar char="✓"/>
            </a:pPr>
            <a:r>
              <a:rPr lang="en-US" sz="2600" b="1" i="0" u="none" strike="noStrike" cap="none">
                <a:solidFill>
                  <a:srgbClr val="000000"/>
                </a:solidFill>
                <a:latin typeface="Josefin Sans"/>
                <a:ea typeface="Josefin Sans"/>
                <a:cs typeface="Josefin Sans"/>
                <a:sym typeface="Josefin Sans"/>
              </a:rPr>
              <a:t>Defined Population</a:t>
            </a:r>
            <a:r>
              <a:rPr lang="en-US" sz="2400" b="0" i="0" u="none" strike="noStrike" cap="none">
                <a:solidFill>
                  <a:srgbClr val="000000"/>
                </a:solidFill>
                <a:latin typeface="Josefin Sans Light"/>
                <a:ea typeface="Josefin Sans Light"/>
                <a:cs typeface="Josefin Sans Light"/>
                <a:sym typeface="Josefin Sans Light"/>
              </a:rPr>
              <a:t>, specifying the population, age range, and any focus groups for closing gaps in economic opportunity </a:t>
            </a:r>
            <a:br>
              <a:rPr lang="en-US" sz="2400" b="0" i="0" u="none" strike="noStrike" cap="none">
                <a:solidFill>
                  <a:srgbClr val="000000"/>
                </a:solidFill>
                <a:latin typeface="Josefin Sans Light"/>
                <a:ea typeface="Josefin Sans Light"/>
                <a:cs typeface="Josefin Sans Light"/>
                <a:sym typeface="Josefin Sans Light"/>
              </a:rPr>
            </a:br>
            <a:endParaRPr sz="2400" b="0" i="0" u="none" strike="noStrike" cap="none">
              <a:solidFill>
                <a:srgbClr val="000000"/>
              </a:solidFill>
              <a:latin typeface="Josefin Sans Light"/>
              <a:ea typeface="Josefin Sans Light"/>
              <a:cs typeface="Josefin Sans Light"/>
              <a:sym typeface="Josefin Sans Light"/>
            </a:endParaRPr>
          </a:p>
          <a:p>
            <a:pPr marL="457200" marR="0" lvl="0" indent="-361950" algn="l" rtl="0">
              <a:lnSpc>
                <a:spcPct val="139958"/>
              </a:lnSpc>
              <a:spcBef>
                <a:spcPts val="0"/>
              </a:spcBef>
              <a:spcAft>
                <a:spcPts val="0"/>
              </a:spcAft>
              <a:buClr>
                <a:srgbClr val="000000"/>
              </a:buClr>
              <a:buSzPts val="2100"/>
              <a:buFont typeface="Josefin Sans Light"/>
              <a:buChar char="✓"/>
            </a:pPr>
            <a:r>
              <a:rPr lang="en-US" sz="2600" b="1" i="0" u="none" strike="noStrike" cap="none">
                <a:solidFill>
                  <a:srgbClr val="000000"/>
                </a:solidFill>
                <a:latin typeface="Josefin Sans"/>
                <a:ea typeface="Josefin Sans"/>
                <a:cs typeface="Josefin Sans"/>
                <a:sym typeface="Josefin Sans"/>
              </a:rPr>
              <a:t>Time Bound</a:t>
            </a:r>
            <a:r>
              <a:rPr lang="en-US" sz="2400" b="0" i="0" u="none" strike="noStrike" cap="none">
                <a:solidFill>
                  <a:srgbClr val="000000"/>
                </a:solidFill>
                <a:latin typeface="Josefin Sans Light"/>
                <a:ea typeface="Josefin Sans Light"/>
                <a:cs typeface="Josefin Sans Light"/>
                <a:sym typeface="Josefin Sans Light"/>
              </a:rPr>
              <a:t>, having a clear target date to demonstrate commitment</a:t>
            </a:r>
            <a:br>
              <a:rPr lang="en-US" sz="2400" b="0" i="0" u="none" strike="noStrike" cap="none">
                <a:solidFill>
                  <a:srgbClr val="000000"/>
                </a:solidFill>
                <a:latin typeface="Josefin Sans Light"/>
                <a:ea typeface="Josefin Sans Light"/>
                <a:cs typeface="Josefin Sans Light"/>
                <a:sym typeface="Josefin Sans Light"/>
              </a:rPr>
            </a:br>
            <a:endParaRPr sz="2400" b="0" i="0" u="none" strike="noStrike" cap="none">
              <a:solidFill>
                <a:srgbClr val="000000"/>
              </a:solidFill>
              <a:latin typeface="Josefin Sans Light"/>
              <a:ea typeface="Josefin Sans Light"/>
              <a:cs typeface="Josefin Sans Light"/>
              <a:sym typeface="Josefin Sans Light"/>
            </a:endParaRPr>
          </a:p>
          <a:p>
            <a:pPr marL="457200" marR="0" lvl="0" indent="-361950" algn="l" rtl="0">
              <a:lnSpc>
                <a:spcPct val="139958"/>
              </a:lnSpc>
              <a:spcBef>
                <a:spcPts val="0"/>
              </a:spcBef>
              <a:spcAft>
                <a:spcPts val="0"/>
              </a:spcAft>
              <a:buClr>
                <a:srgbClr val="000000"/>
              </a:buClr>
              <a:buSzPts val="2100"/>
              <a:buFont typeface="Josefin Sans Light"/>
              <a:buChar char="✓"/>
            </a:pPr>
            <a:r>
              <a:rPr lang="en-US" sz="2600" b="1" i="0" u="none" strike="noStrike" cap="none">
                <a:solidFill>
                  <a:srgbClr val="000000"/>
                </a:solidFill>
                <a:latin typeface="Josefin Sans"/>
                <a:ea typeface="Josefin Sans"/>
                <a:cs typeface="Josefin Sans"/>
                <a:sym typeface="Josefin Sans"/>
              </a:rPr>
              <a:t>Ambitious and Achievable</a:t>
            </a:r>
            <a:r>
              <a:rPr lang="en-US" sz="2400" b="0" i="0" u="none" strike="noStrike" cap="none">
                <a:solidFill>
                  <a:srgbClr val="000000"/>
                </a:solidFill>
                <a:latin typeface="Josefin Sans Light"/>
                <a:ea typeface="Josefin Sans Light"/>
                <a:cs typeface="Josefin Sans Light"/>
                <a:sym typeface="Josefin Sans Light"/>
              </a:rPr>
              <a:t>, being attainable while still requiring a change to the status quo</a:t>
            </a:r>
            <a:br>
              <a:rPr lang="en-US" sz="2400" b="0" i="0" u="none" strike="noStrike" cap="none">
                <a:solidFill>
                  <a:srgbClr val="000000"/>
                </a:solidFill>
                <a:latin typeface="Josefin Sans Light"/>
                <a:ea typeface="Josefin Sans Light"/>
                <a:cs typeface="Josefin Sans Light"/>
                <a:sym typeface="Josefin Sans Light"/>
              </a:rPr>
            </a:br>
            <a:endParaRPr sz="2400" b="0" i="0" u="none" strike="noStrike" cap="none">
              <a:solidFill>
                <a:srgbClr val="000000"/>
              </a:solidFill>
              <a:latin typeface="Josefin Sans Light"/>
              <a:ea typeface="Josefin Sans Light"/>
              <a:cs typeface="Josefin Sans Light"/>
              <a:sym typeface="Josefin Sans Light"/>
            </a:endParaRPr>
          </a:p>
          <a:p>
            <a:pPr marL="457200" marR="0" lvl="0" indent="-361950" algn="l" rtl="0">
              <a:lnSpc>
                <a:spcPct val="139958"/>
              </a:lnSpc>
              <a:spcBef>
                <a:spcPts val="0"/>
              </a:spcBef>
              <a:spcAft>
                <a:spcPts val="0"/>
              </a:spcAft>
              <a:buClr>
                <a:srgbClr val="000000"/>
              </a:buClr>
              <a:buSzPts val="2100"/>
              <a:buFont typeface="Josefin Sans Light"/>
              <a:buChar char="✓"/>
            </a:pPr>
            <a:r>
              <a:rPr lang="en-US" sz="2600" b="1" i="0" u="none" strike="noStrike" cap="none">
                <a:solidFill>
                  <a:srgbClr val="000000"/>
                </a:solidFill>
                <a:latin typeface="Josefin Sans"/>
                <a:ea typeface="Josefin Sans"/>
                <a:cs typeface="Josefin Sans"/>
                <a:sym typeface="Josefin Sans"/>
              </a:rPr>
              <a:t>Formally Set</a:t>
            </a:r>
            <a:r>
              <a:rPr lang="en-US" sz="2400" b="0" i="0" u="none" strike="noStrike" cap="none">
                <a:solidFill>
                  <a:srgbClr val="000000"/>
                </a:solidFill>
                <a:latin typeface="Josefin Sans Light"/>
                <a:ea typeface="Josefin Sans Light"/>
                <a:cs typeface="Josefin Sans Light"/>
                <a:sym typeface="Josefin Sans Light"/>
              </a:rPr>
              <a:t>, being adopted through statute, strategic plan, executive order, etc.</a:t>
            </a:r>
            <a:endParaRPr sz="2400" b="0" i="0" u="none" strike="noStrike" cap="none">
              <a:solidFill>
                <a:srgbClr val="000000"/>
              </a:solidFill>
              <a:latin typeface="Josefin Sans Light"/>
              <a:ea typeface="Josefin Sans Light"/>
              <a:cs typeface="Josefin Sans Light"/>
              <a:sym typeface="Josefin Sans Light"/>
            </a:endParaRPr>
          </a:p>
        </p:txBody>
      </p:sp>
      <p:sp>
        <p:nvSpPr>
          <p:cNvPr id="125" name="Google Shape;125;g3e30de21922_0_88"/>
          <p:cNvSpPr/>
          <p:nvPr/>
        </p:nvSpPr>
        <p:spPr>
          <a:xfrm>
            <a:off x="-3544" y="-20578"/>
            <a:ext cx="1911536" cy="775234"/>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6" name="Google Shape;126;g3e30de21922_0_88"/>
          <p:cNvPicPr preferRelativeResize="0"/>
          <p:nvPr/>
        </p:nvPicPr>
        <p:blipFill rotWithShape="1">
          <a:blip r:embed="rId5">
            <a:alphaModFix/>
          </a:blip>
          <a:srcRect/>
          <a:stretch/>
        </p:blipFill>
        <p:spPr>
          <a:xfrm>
            <a:off x="1060224" y="5887842"/>
            <a:ext cx="698200" cy="707897"/>
          </a:xfrm>
          <a:prstGeom prst="rect">
            <a:avLst/>
          </a:prstGeom>
          <a:noFill/>
          <a:ln>
            <a:noFill/>
          </a:ln>
        </p:spPr>
      </p:pic>
      <p:pic>
        <p:nvPicPr>
          <p:cNvPr id="127" name="Google Shape;127;g3e30de21922_0_88"/>
          <p:cNvPicPr preferRelativeResize="0"/>
          <p:nvPr/>
        </p:nvPicPr>
        <p:blipFill rotWithShape="1">
          <a:blip r:embed="rId6">
            <a:alphaModFix/>
          </a:blip>
          <a:srcRect/>
          <a:stretch/>
        </p:blipFill>
        <p:spPr>
          <a:xfrm>
            <a:off x="1060224" y="2721088"/>
            <a:ext cx="698200" cy="707900"/>
          </a:xfrm>
          <a:prstGeom prst="rect">
            <a:avLst/>
          </a:prstGeom>
          <a:noFill/>
          <a:ln>
            <a:noFill/>
          </a:ln>
        </p:spPr>
      </p:pic>
      <p:pic>
        <p:nvPicPr>
          <p:cNvPr id="128" name="Google Shape;128;g3e30de21922_0_88"/>
          <p:cNvPicPr preferRelativeResize="0"/>
          <p:nvPr/>
        </p:nvPicPr>
        <p:blipFill rotWithShape="1">
          <a:blip r:embed="rId7">
            <a:alphaModFix/>
          </a:blip>
          <a:srcRect/>
          <a:stretch/>
        </p:blipFill>
        <p:spPr>
          <a:xfrm>
            <a:off x="1060225" y="7363669"/>
            <a:ext cx="698200" cy="707912"/>
          </a:xfrm>
          <a:prstGeom prst="rect">
            <a:avLst/>
          </a:prstGeom>
          <a:noFill/>
          <a:ln>
            <a:noFill/>
          </a:ln>
        </p:spPr>
      </p:pic>
      <p:pic>
        <p:nvPicPr>
          <p:cNvPr id="129" name="Google Shape;129;g3e30de21922_0_88"/>
          <p:cNvPicPr preferRelativeResize="0"/>
          <p:nvPr/>
        </p:nvPicPr>
        <p:blipFill rotWithShape="1">
          <a:blip r:embed="rId8">
            <a:alphaModFix/>
          </a:blip>
          <a:srcRect/>
          <a:stretch/>
        </p:blipFill>
        <p:spPr>
          <a:xfrm>
            <a:off x="1060225" y="8481085"/>
            <a:ext cx="698200" cy="698200"/>
          </a:xfrm>
          <a:prstGeom prst="rect">
            <a:avLst/>
          </a:prstGeom>
          <a:noFill/>
          <a:ln>
            <a:noFill/>
          </a:ln>
        </p:spPr>
      </p:pic>
      <p:pic>
        <p:nvPicPr>
          <p:cNvPr id="130" name="Google Shape;130;g3e30de21922_0_88" descr="Investment Icon (Provided by Getty Images)"/>
          <p:cNvPicPr preferRelativeResize="0"/>
          <p:nvPr/>
        </p:nvPicPr>
        <p:blipFill rotWithShape="1">
          <a:blip r:embed="rId9">
            <a:alphaModFix/>
          </a:blip>
          <a:srcRect/>
          <a:stretch/>
        </p:blipFill>
        <p:spPr>
          <a:xfrm>
            <a:off x="963913" y="4136111"/>
            <a:ext cx="890824" cy="890824"/>
          </a:xfrm>
          <a:prstGeom prst="rect">
            <a:avLst/>
          </a:prstGeom>
          <a:noFill/>
          <a:ln>
            <a:noFill/>
          </a:ln>
        </p:spPr>
      </p:pic>
      <p:pic>
        <p:nvPicPr>
          <p:cNvPr id="131" name="Google Shape;131;g3e30de21922_0_88" descr="A logo with text on it&#10;&#10;AI-generated content may be incorrect."/>
          <p:cNvPicPr preferRelativeResize="0"/>
          <p:nvPr/>
        </p:nvPicPr>
        <p:blipFill rotWithShape="1">
          <a:blip r:embed="rId10">
            <a:alphaModFix/>
          </a:blip>
          <a:srcRect/>
          <a:stretch/>
        </p:blipFill>
        <p:spPr>
          <a:xfrm>
            <a:off x="15085735" y="9256425"/>
            <a:ext cx="3030900" cy="841249"/>
          </a:xfrm>
          <a:prstGeom prst="rect">
            <a:avLst/>
          </a:prstGeom>
          <a:noFill/>
          <a:ln>
            <a:noFill/>
          </a:ln>
        </p:spPr>
      </p:pic>
      <p:pic>
        <p:nvPicPr>
          <p:cNvPr id="132" name="Google Shape;132;g3e30de21922_0_88" descr="Group of people with common interests line icon, Black Friday concept, customer service sign on white background, group of good buyers icon in outline style for mobile. Vector graphics. (Provided by Getty Images)"/>
          <p:cNvPicPr preferRelativeResize="0"/>
          <p:nvPr/>
        </p:nvPicPr>
        <p:blipFill rotWithShape="1">
          <a:blip r:embed="rId11">
            <a:alphaModFix/>
          </a:blip>
          <a:srcRect/>
          <a:stretch/>
        </p:blipFill>
        <p:spPr>
          <a:xfrm>
            <a:off x="1060225" y="9588810"/>
            <a:ext cx="698199" cy="698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3e30de21922_0_177" descr="A blue and white background&#10;&#10;AI-generated content may be incorrect."/>
          <p:cNvPicPr preferRelativeResize="0"/>
          <p:nvPr/>
        </p:nvPicPr>
        <p:blipFill rotWithShape="1">
          <a:blip r:embed="rId3">
            <a:alphaModFix/>
          </a:blip>
          <a:srcRect t="75380"/>
          <a:stretch/>
        </p:blipFill>
        <p:spPr>
          <a:xfrm>
            <a:off x="0" y="8115300"/>
            <a:ext cx="18288001" cy="2171701"/>
          </a:xfrm>
          <a:prstGeom prst="rect">
            <a:avLst/>
          </a:prstGeom>
          <a:noFill/>
          <a:ln>
            <a:noFill/>
          </a:ln>
        </p:spPr>
      </p:pic>
      <p:sp>
        <p:nvSpPr>
          <p:cNvPr id="138" name="Google Shape;138;g3e30de21922_0_177"/>
          <p:cNvSpPr/>
          <p:nvPr/>
        </p:nvSpPr>
        <p:spPr>
          <a:xfrm>
            <a:off x="-3544" y="-20578"/>
            <a:ext cx="1911536" cy="775234"/>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g3e30de21922_0_177"/>
          <p:cNvSpPr txBox="1"/>
          <p:nvPr/>
        </p:nvSpPr>
        <p:spPr>
          <a:xfrm>
            <a:off x="757948" y="1051593"/>
            <a:ext cx="16772100" cy="1015800"/>
          </a:xfrm>
          <a:prstGeom prst="rect">
            <a:avLst/>
          </a:prstGeom>
          <a:noFill/>
          <a:ln>
            <a:noFill/>
          </a:ln>
        </p:spPr>
        <p:txBody>
          <a:bodyPr spcFirstLastPara="1" wrap="square" lIns="0" tIns="0" rIns="0" bIns="0" anchor="t" anchorCtr="0">
            <a:spAutoFit/>
          </a:bodyPr>
          <a:lstStyle/>
          <a:p>
            <a:pPr marL="0" marR="0" lvl="0" indent="0" algn="ctr" rtl="0">
              <a:lnSpc>
                <a:spcPct val="136636"/>
              </a:lnSpc>
              <a:spcBef>
                <a:spcPts val="0"/>
              </a:spcBef>
              <a:spcAft>
                <a:spcPts val="0"/>
              </a:spcAft>
              <a:buNone/>
            </a:pPr>
            <a:r>
              <a:rPr lang="en-US" sz="6600" b="1">
                <a:solidFill>
                  <a:schemeClr val="dk1"/>
                </a:solidFill>
                <a:latin typeface="Josefin Sans SemiBold"/>
                <a:ea typeface="Josefin Sans SemiBold"/>
                <a:cs typeface="Josefin Sans SemiBold"/>
                <a:sym typeface="Josefin Sans SemiBold"/>
              </a:rPr>
              <a:t>Strategic Implementation of Goals</a:t>
            </a:r>
            <a:endParaRPr/>
          </a:p>
        </p:txBody>
      </p:sp>
      <p:sp>
        <p:nvSpPr>
          <p:cNvPr id="140" name="Google Shape;140;g3e30de21922_0_177"/>
          <p:cNvSpPr txBox="1"/>
          <p:nvPr/>
        </p:nvSpPr>
        <p:spPr>
          <a:xfrm>
            <a:off x="10083800" y="2555750"/>
            <a:ext cx="6578700" cy="30030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1">
                <a:solidFill>
                  <a:schemeClr val="dk1"/>
                </a:solidFill>
                <a:latin typeface="Josefin Sans"/>
                <a:ea typeface="Josefin Sans"/>
                <a:cs typeface="Josefin Sans"/>
                <a:sym typeface="Josefin Sans"/>
              </a:rPr>
              <a:t>Monitor Progress</a:t>
            </a:r>
            <a:endParaRPr sz="2400" b="1">
              <a:solidFill>
                <a:schemeClr val="dk1"/>
              </a:solidFill>
              <a:latin typeface="Josefin Sans"/>
              <a:ea typeface="Josefin Sans"/>
              <a:cs typeface="Josefin Sans"/>
              <a:sym typeface="Josefin Sans"/>
            </a:endParaRPr>
          </a:p>
          <a:p>
            <a:pPr marL="0" marR="0" lvl="0" indent="0" algn="ctr" rtl="0">
              <a:lnSpc>
                <a:spcPct val="139958"/>
              </a:lnSpc>
              <a:spcBef>
                <a:spcPts val="0"/>
              </a:spcBef>
              <a:spcAft>
                <a:spcPts val="0"/>
              </a:spcAft>
              <a:buNone/>
            </a:pPr>
            <a:endParaRPr sz="200" b="1">
              <a:solidFill>
                <a:schemeClr val="dk1"/>
              </a:solidFill>
              <a:latin typeface="Josefin Sans"/>
              <a:ea typeface="Josefin Sans"/>
              <a:cs typeface="Josefin Sans"/>
              <a:sym typeface="Josefin Sans"/>
            </a:endParaRPr>
          </a:p>
          <a:p>
            <a:pPr marL="457200" lvl="0" indent="-355600" algn="l" rtl="0">
              <a:lnSpc>
                <a:spcPct val="139958"/>
              </a:lnSpc>
              <a:spcBef>
                <a:spcPts val="0"/>
              </a:spcBef>
              <a:spcAft>
                <a:spcPts val="0"/>
              </a:spcAft>
              <a:buClr>
                <a:schemeClr val="dk1"/>
              </a:buClr>
              <a:buSzPts val="2000"/>
              <a:buFont typeface="Josefin Sans Light"/>
              <a:buChar char="●"/>
            </a:pPr>
            <a:r>
              <a:rPr lang="en-US" sz="2400">
                <a:solidFill>
                  <a:schemeClr val="dk1"/>
                </a:solidFill>
                <a:latin typeface="Josefin Sans Light"/>
                <a:ea typeface="Josefin Sans Light"/>
                <a:cs typeface="Josefin Sans Light"/>
                <a:sym typeface="Josefin Sans Light"/>
              </a:rPr>
              <a:t>Strengthen Data Systems</a:t>
            </a:r>
            <a:endParaRPr sz="2400">
              <a:solidFill>
                <a:schemeClr val="dk1"/>
              </a:solidFill>
              <a:latin typeface="Josefin Sans Light"/>
              <a:ea typeface="Josefin Sans Light"/>
              <a:cs typeface="Josefin Sans Light"/>
              <a:sym typeface="Josefin Sans Light"/>
            </a:endParaRPr>
          </a:p>
          <a:p>
            <a:pPr marL="457200" lvl="0" indent="-355600" algn="l" rtl="0">
              <a:lnSpc>
                <a:spcPct val="139958"/>
              </a:lnSpc>
              <a:spcBef>
                <a:spcPts val="0"/>
              </a:spcBef>
              <a:spcAft>
                <a:spcPts val="0"/>
              </a:spcAft>
              <a:buClr>
                <a:schemeClr val="dk1"/>
              </a:buClr>
              <a:buSzPts val="2000"/>
              <a:buFont typeface="Josefin Sans Light"/>
              <a:buChar char="●"/>
            </a:pPr>
            <a:r>
              <a:rPr lang="en-US" sz="2400">
                <a:solidFill>
                  <a:schemeClr val="dk1"/>
                </a:solidFill>
                <a:latin typeface="Josefin Sans Light"/>
                <a:ea typeface="Josefin Sans Light"/>
                <a:cs typeface="Josefin Sans Light"/>
                <a:sym typeface="Josefin Sans Light"/>
              </a:rPr>
              <a:t>Annually Report on Goal Progress</a:t>
            </a:r>
            <a:endParaRPr sz="2400">
              <a:solidFill>
                <a:schemeClr val="dk1"/>
              </a:solidFill>
              <a:latin typeface="Josefin Sans Light"/>
              <a:ea typeface="Josefin Sans Light"/>
              <a:cs typeface="Josefin Sans Light"/>
              <a:sym typeface="Josefin Sans Light"/>
            </a:endParaRPr>
          </a:p>
          <a:p>
            <a:pPr marL="457200" lvl="0" indent="-355600" algn="l" rtl="0">
              <a:lnSpc>
                <a:spcPct val="139958"/>
              </a:lnSpc>
              <a:spcBef>
                <a:spcPts val="0"/>
              </a:spcBef>
              <a:spcAft>
                <a:spcPts val="0"/>
              </a:spcAft>
              <a:buClr>
                <a:schemeClr val="dk1"/>
              </a:buClr>
              <a:buSzPts val="2000"/>
              <a:buFont typeface="Josefin Sans Light"/>
              <a:buChar char="●"/>
            </a:pPr>
            <a:r>
              <a:rPr lang="en-US" sz="2400">
                <a:solidFill>
                  <a:schemeClr val="dk1"/>
                </a:solidFill>
                <a:latin typeface="Josefin Sans Light"/>
                <a:ea typeface="Josefin Sans Light"/>
                <a:cs typeface="Josefin Sans Light"/>
                <a:sym typeface="Josefin Sans Light"/>
              </a:rPr>
              <a:t>Evaluate Strategies to Advance Goals, and Publicly Report Findings</a:t>
            </a:r>
            <a:endParaRPr sz="2400">
              <a:solidFill>
                <a:schemeClr val="dk1"/>
              </a:solidFill>
              <a:latin typeface="Josefin Sans Light"/>
              <a:ea typeface="Josefin Sans Light"/>
              <a:cs typeface="Josefin Sans Light"/>
              <a:sym typeface="Josefin Sans Light"/>
            </a:endParaRPr>
          </a:p>
          <a:p>
            <a:pPr marL="457200" lvl="0" indent="-355600" algn="l" rtl="0">
              <a:lnSpc>
                <a:spcPct val="139958"/>
              </a:lnSpc>
              <a:spcBef>
                <a:spcPts val="0"/>
              </a:spcBef>
              <a:spcAft>
                <a:spcPts val="0"/>
              </a:spcAft>
              <a:buClr>
                <a:schemeClr val="dk1"/>
              </a:buClr>
              <a:buSzPts val="2000"/>
              <a:buFont typeface="Josefin Sans Light"/>
              <a:buChar char="●"/>
            </a:pPr>
            <a:r>
              <a:rPr lang="en-US" sz="2400">
                <a:solidFill>
                  <a:schemeClr val="dk1"/>
                </a:solidFill>
                <a:latin typeface="Josefin Sans Light"/>
                <a:ea typeface="Josefin Sans Light"/>
                <a:cs typeface="Josefin Sans Light"/>
                <a:sym typeface="Josefin Sans Light"/>
              </a:rPr>
              <a:t>Elevate Best Practices</a:t>
            </a:r>
            <a:endParaRPr sz="2400">
              <a:solidFill>
                <a:schemeClr val="dk1"/>
              </a:solidFill>
              <a:latin typeface="Josefin Sans Light"/>
              <a:ea typeface="Josefin Sans Light"/>
              <a:cs typeface="Josefin Sans Light"/>
              <a:sym typeface="Josefin Sans Light"/>
            </a:endParaRPr>
          </a:p>
        </p:txBody>
      </p:sp>
      <p:sp>
        <p:nvSpPr>
          <p:cNvPr id="141" name="Google Shape;141;g3e30de21922_0_177"/>
          <p:cNvSpPr txBox="1"/>
          <p:nvPr/>
        </p:nvSpPr>
        <p:spPr>
          <a:xfrm>
            <a:off x="2215750" y="2555750"/>
            <a:ext cx="6344100" cy="45540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1">
                <a:solidFill>
                  <a:schemeClr val="dk1"/>
                </a:solidFill>
                <a:latin typeface="Josefin Sans"/>
                <a:ea typeface="Josefin Sans"/>
                <a:cs typeface="Josefin Sans"/>
                <a:sym typeface="Josefin Sans"/>
              </a:rPr>
              <a:t>Drive Policy and Practice Change</a:t>
            </a:r>
            <a:br>
              <a:rPr lang="en-US" sz="2400" b="1">
                <a:solidFill>
                  <a:schemeClr val="dk1"/>
                </a:solidFill>
                <a:latin typeface="Josefin Sans"/>
                <a:ea typeface="Josefin Sans"/>
                <a:cs typeface="Josefin Sans"/>
                <a:sym typeface="Josefin Sans"/>
              </a:rPr>
            </a:br>
            <a:endParaRPr sz="200">
              <a:latin typeface="Josefin Sans Light"/>
              <a:ea typeface="Josefin Sans Light"/>
              <a:cs typeface="Josefin Sans Light"/>
              <a:sym typeface="Josefin Sans Light"/>
            </a:endParaRPr>
          </a:p>
          <a:p>
            <a:pPr marL="457200" marR="0" lvl="0" indent="-355600" algn="l" rtl="0">
              <a:lnSpc>
                <a:spcPct val="139958"/>
              </a:lnSpc>
              <a:spcBef>
                <a:spcPts val="0"/>
              </a:spcBef>
              <a:spcAft>
                <a:spcPts val="0"/>
              </a:spcAft>
              <a:buSzPts val="2000"/>
              <a:buFont typeface="Josefin Sans Light"/>
              <a:buChar char="●"/>
            </a:pPr>
            <a:r>
              <a:rPr lang="en-US" sz="2400">
                <a:latin typeface="Josefin Sans Light"/>
                <a:ea typeface="Josefin Sans Light"/>
                <a:cs typeface="Josefin Sans Light"/>
                <a:sym typeface="Josefin Sans Light"/>
              </a:rPr>
              <a:t>State, System, and Institution Strategic Plans</a:t>
            </a:r>
            <a:endParaRPr sz="2400">
              <a:latin typeface="Josefin Sans Light"/>
              <a:ea typeface="Josefin Sans Light"/>
              <a:cs typeface="Josefin Sans Light"/>
              <a:sym typeface="Josefin Sans Light"/>
            </a:endParaRPr>
          </a:p>
          <a:p>
            <a:pPr marL="457200" lvl="0" indent="-355600" algn="l" rtl="0">
              <a:lnSpc>
                <a:spcPct val="139958"/>
              </a:lnSpc>
              <a:spcBef>
                <a:spcPts val="0"/>
              </a:spcBef>
              <a:spcAft>
                <a:spcPts val="0"/>
              </a:spcAft>
              <a:buSzPts val="2000"/>
              <a:buFont typeface="Josefin Sans Light"/>
              <a:buChar char="●"/>
            </a:pPr>
            <a:r>
              <a:rPr lang="en-US" sz="2400">
                <a:solidFill>
                  <a:schemeClr val="dk1"/>
                </a:solidFill>
                <a:latin typeface="Josefin Sans Light"/>
                <a:ea typeface="Josefin Sans Light"/>
                <a:cs typeface="Josefin Sans Light"/>
                <a:sym typeface="Josefin Sans Light"/>
              </a:rPr>
              <a:t>Joint Talent Plans</a:t>
            </a:r>
            <a:endParaRPr sz="2400">
              <a:latin typeface="Josefin Sans Light"/>
              <a:ea typeface="Josefin Sans Light"/>
              <a:cs typeface="Josefin Sans Light"/>
              <a:sym typeface="Josefin Sans Light"/>
            </a:endParaRPr>
          </a:p>
          <a:p>
            <a:pPr marL="457200" marR="0" lvl="0" indent="-355600" algn="l" rtl="0">
              <a:lnSpc>
                <a:spcPct val="139958"/>
              </a:lnSpc>
              <a:spcBef>
                <a:spcPts val="0"/>
              </a:spcBef>
              <a:spcAft>
                <a:spcPts val="0"/>
              </a:spcAft>
              <a:buSzPts val="2000"/>
              <a:buFont typeface="Josefin Sans Light"/>
              <a:buChar char="●"/>
            </a:pPr>
            <a:r>
              <a:rPr lang="en-US" sz="2400">
                <a:latin typeface="Josefin Sans Light"/>
                <a:ea typeface="Josefin Sans Light"/>
                <a:cs typeface="Josefin Sans Light"/>
                <a:sym typeface="Josefin Sans Light"/>
              </a:rPr>
              <a:t>Aligned Policy Agenda to Advance Value and Goal, For Example:</a:t>
            </a:r>
            <a:endParaRPr sz="2400">
              <a:latin typeface="Josefin Sans Light"/>
              <a:ea typeface="Josefin Sans Light"/>
              <a:cs typeface="Josefin Sans Light"/>
              <a:sym typeface="Josefin Sans Light"/>
            </a:endParaRPr>
          </a:p>
          <a:p>
            <a:pPr marL="914400" marR="0" lvl="1" indent="-317500" algn="l" rtl="0">
              <a:lnSpc>
                <a:spcPct val="139958"/>
              </a:lnSpc>
              <a:spcBef>
                <a:spcPts val="0"/>
              </a:spcBef>
              <a:spcAft>
                <a:spcPts val="0"/>
              </a:spcAft>
              <a:buSzPts val="1400"/>
              <a:buFont typeface="Josefin Sans Light"/>
              <a:buChar char="○"/>
            </a:pPr>
            <a:r>
              <a:rPr lang="en-US" sz="2400">
                <a:latin typeface="Josefin Sans Light"/>
                <a:ea typeface="Josefin Sans Light"/>
                <a:cs typeface="Josefin Sans Light"/>
                <a:sym typeface="Josefin Sans Light"/>
              </a:rPr>
              <a:t>Funding</a:t>
            </a:r>
            <a:endParaRPr sz="2400">
              <a:latin typeface="Josefin Sans Light"/>
              <a:ea typeface="Josefin Sans Light"/>
              <a:cs typeface="Josefin Sans Light"/>
              <a:sym typeface="Josefin Sans Light"/>
            </a:endParaRPr>
          </a:p>
          <a:p>
            <a:pPr marL="914400" marR="0" lvl="1" indent="-317500" algn="l" rtl="0">
              <a:lnSpc>
                <a:spcPct val="139958"/>
              </a:lnSpc>
              <a:spcBef>
                <a:spcPts val="0"/>
              </a:spcBef>
              <a:spcAft>
                <a:spcPts val="0"/>
              </a:spcAft>
              <a:buSzPts val="1400"/>
              <a:buFont typeface="Josefin Sans Light"/>
              <a:buChar char="○"/>
            </a:pPr>
            <a:r>
              <a:rPr lang="en-US" sz="2400">
                <a:latin typeface="Josefin Sans Light"/>
                <a:ea typeface="Josefin Sans Light"/>
                <a:cs typeface="Josefin Sans Light"/>
                <a:sym typeface="Josefin Sans Light"/>
              </a:rPr>
              <a:t>Program Approval and Review</a:t>
            </a:r>
            <a:endParaRPr sz="2400">
              <a:latin typeface="Josefin Sans Light"/>
              <a:ea typeface="Josefin Sans Light"/>
              <a:cs typeface="Josefin Sans Light"/>
              <a:sym typeface="Josefin Sans Light"/>
            </a:endParaRPr>
          </a:p>
          <a:p>
            <a:pPr marL="914400" marR="0" lvl="1" indent="-317500" algn="l" rtl="0">
              <a:lnSpc>
                <a:spcPct val="139958"/>
              </a:lnSpc>
              <a:spcBef>
                <a:spcPts val="0"/>
              </a:spcBef>
              <a:spcAft>
                <a:spcPts val="0"/>
              </a:spcAft>
              <a:buSzPts val="1400"/>
              <a:buFont typeface="Josefin Sans Light"/>
              <a:buChar char="○"/>
            </a:pPr>
            <a:r>
              <a:rPr lang="en-US" sz="2400">
                <a:latin typeface="Josefin Sans Light"/>
                <a:ea typeface="Josefin Sans Light"/>
                <a:cs typeface="Josefin Sans Light"/>
                <a:sym typeface="Josefin Sans Light"/>
              </a:rPr>
              <a:t>Grants</a:t>
            </a:r>
            <a:endParaRPr sz="2400">
              <a:latin typeface="Josefin Sans Light"/>
              <a:ea typeface="Josefin Sans Light"/>
              <a:cs typeface="Josefin Sans Light"/>
              <a:sym typeface="Josefin Sans Light"/>
            </a:endParaRPr>
          </a:p>
          <a:p>
            <a:pPr marL="914400" marR="0" lvl="1" indent="-317500" algn="l" rtl="0">
              <a:lnSpc>
                <a:spcPct val="139958"/>
              </a:lnSpc>
              <a:spcBef>
                <a:spcPts val="0"/>
              </a:spcBef>
              <a:spcAft>
                <a:spcPts val="0"/>
              </a:spcAft>
              <a:buSzPts val="1400"/>
              <a:buFont typeface="Josefin Sans Light"/>
              <a:buChar char="○"/>
            </a:pPr>
            <a:r>
              <a:rPr lang="en-US" sz="2400">
                <a:latin typeface="Josefin Sans Light"/>
                <a:ea typeface="Josefin Sans Light"/>
                <a:cs typeface="Josefin Sans Light"/>
                <a:sym typeface="Josefin Sans Light"/>
              </a:rPr>
              <a:t>Work-Based Learning</a:t>
            </a:r>
            <a:endParaRPr sz="2400">
              <a:latin typeface="Josefin Sans Light"/>
              <a:ea typeface="Josefin Sans Light"/>
              <a:cs typeface="Josefin Sans Light"/>
              <a:sym typeface="Josefin Sans Light"/>
            </a:endParaRPr>
          </a:p>
        </p:txBody>
      </p:sp>
      <p:cxnSp>
        <p:nvCxnSpPr>
          <p:cNvPr id="142" name="Google Shape;142;g3e30de21922_0_177"/>
          <p:cNvCxnSpPr/>
          <p:nvPr/>
        </p:nvCxnSpPr>
        <p:spPr>
          <a:xfrm rot="10800000" flipH="1">
            <a:off x="9115802" y="2555739"/>
            <a:ext cx="56400" cy="4670400"/>
          </a:xfrm>
          <a:prstGeom prst="straightConnector1">
            <a:avLst/>
          </a:prstGeom>
          <a:noFill/>
          <a:ln w="9525" cap="flat" cmpd="sng">
            <a:solidFill>
              <a:srgbClr val="5858A7"/>
            </a:solidFill>
            <a:prstDash val="solid"/>
            <a:round/>
            <a:headEnd type="none" w="sm" len="sm"/>
            <a:tailEnd type="none" w="sm" len="sm"/>
          </a:ln>
        </p:spPr>
      </p:cxnSp>
      <p:pic>
        <p:nvPicPr>
          <p:cNvPr id="143" name="Google Shape;143;g3e30de21922_0_177" descr="A black and white logo&#10;&#10;AI-generated content may be incorrect."/>
          <p:cNvPicPr preferRelativeResize="0"/>
          <p:nvPr/>
        </p:nvPicPr>
        <p:blipFill rotWithShape="1">
          <a:blip r:embed="rId5">
            <a:alphaModFix/>
          </a:blip>
          <a:srcRect/>
          <a:stretch/>
        </p:blipFill>
        <p:spPr>
          <a:xfrm>
            <a:off x="15087600" y="9129306"/>
            <a:ext cx="3030856" cy="8412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3e30de21922_0_315" descr="A blue and white background&#10;&#10;AI-generated content may be incorrect."/>
          <p:cNvPicPr preferRelativeResize="0"/>
          <p:nvPr/>
        </p:nvPicPr>
        <p:blipFill rotWithShape="1">
          <a:blip r:embed="rId3">
            <a:alphaModFix/>
          </a:blip>
          <a:srcRect l="92842"/>
          <a:stretch/>
        </p:blipFill>
        <p:spPr>
          <a:xfrm rot="-2765777">
            <a:off x="17985662" y="-4189658"/>
            <a:ext cx="1101958" cy="10287000"/>
          </a:xfrm>
          <a:prstGeom prst="rect">
            <a:avLst/>
          </a:prstGeom>
          <a:noFill/>
          <a:ln>
            <a:noFill/>
          </a:ln>
        </p:spPr>
      </p:pic>
      <p:sp>
        <p:nvSpPr>
          <p:cNvPr id="149" name="Google Shape;149;g3e30de21922_0_315"/>
          <p:cNvSpPr txBox="1"/>
          <p:nvPr/>
        </p:nvSpPr>
        <p:spPr>
          <a:xfrm>
            <a:off x="443200" y="1430725"/>
            <a:ext cx="17434800" cy="1015800"/>
          </a:xfrm>
          <a:prstGeom prst="rect">
            <a:avLst/>
          </a:prstGeom>
          <a:noFill/>
          <a:ln>
            <a:noFill/>
          </a:ln>
        </p:spPr>
        <p:txBody>
          <a:bodyPr spcFirstLastPara="1" wrap="square" lIns="0" tIns="0" rIns="0" bIns="0" anchor="t" anchorCtr="0">
            <a:spAutoFit/>
          </a:bodyPr>
          <a:lstStyle/>
          <a:p>
            <a:pPr marL="0" marR="0" lvl="0" indent="0" algn="l" rtl="0">
              <a:lnSpc>
                <a:spcPct val="136636"/>
              </a:lnSpc>
              <a:spcBef>
                <a:spcPts val="0"/>
              </a:spcBef>
              <a:spcAft>
                <a:spcPts val="0"/>
              </a:spcAft>
              <a:buClr>
                <a:srgbClr val="000000"/>
              </a:buClr>
              <a:buSzPts val="6600"/>
              <a:buFont typeface="Arial"/>
              <a:buNone/>
            </a:pPr>
            <a:r>
              <a:rPr lang="en-US" sz="6600" b="1" i="0" u="none" strike="noStrike" cap="none">
                <a:solidFill>
                  <a:schemeClr val="dk1"/>
                </a:solidFill>
                <a:latin typeface="Josefin Sans SemiBold"/>
                <a:ea typeface="Josefin Sans SemiBold"/>
                <a:cs typeface="Josefin Sans SemiBold"/>
                <a:sym typeface="Josefin Sans SemiBold"/>
              </a:rPr>
              <a:t>Building Toward the North Star</a:t>
            </a:r>
            <a:endParaRPr sz="1400" b="0" i="0" u="none" strike="noStrike" cap="none">
              <a:solidFill>
                <a:srgbClr val="000000"/>
              </a:solidFill>
              <a:latin typeface="Arial"/>
              <a:ea typeface="Arial"/>
              <a:cs typeface="Arial"/>
              <a:sym typeface="Arial"/>
            </a:endParaRPr>
          </a:p>
        </p:txBody>
      </p:sp>
      <p:sp>
        <p:nvSpPr>
          <p:cNvPr id="150" name="Google Shape;150;g3e30de21922_0_315"/>
          <p:cNvSpPr/>
          <p:nvPr/>
        </p:nvSpPr>
        <p:spPr>
          <a:xfrm>
            <a:off x="-3544" y="-20578"/>
            <a:ext cx="1911536" cy="775234"/>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1" name="Google Shape;151;g3e30de21922_0_315" descr="A logo with text on it&#10;&#10;AI-generated content may be incorrect."/>
          <p:cNvPicPr preferRelativeResize="0"/>
          <p:nvPr/>
        </p:nvPicPr>
        <p:blipFill rotWithShape="1">
          <a:blip r:embed="rId5">
            <a:alphaModFix/>
          </a:blip>
          <a:srcRect/>
          <a:stretch/>
        </p:blipFill>
        <p:spPr>
          <a:xfrm>
            <a:off x="15085735" y="9256425"/>
            <a:ext cx="3030900" cy="841249"/>
          </a:xfrm>
          <a:prstGeom prst="rect">
            <a:avLst/>
          </a:prstGeom>
          <a:noFill/>
          <a:ln>
            <a:noFill/>
          </a:ln>
        </p:spPr>
      </p:pic>
      <p:grpSp>
        <p:nvGrpSpPr>
          <p:cNvPr id="152" name="Google Shape;152;g3e30de21922_0_315"/>
          <p:cNvGrpSpPr/>
          <p:nvPr/>
        </p:nvGrpSpPr>
        <p:grpSpPr>
          <a:xfrm>
            <a:off x="954430" y="2728460"/>
            <a:ext cx="16064727" cy="6810022"/>
            <a:chOff x="1071080" y="1585460"/>
            <a:chExt cx="16064727" cy="6810022"/>
          </a:xfrm>
        </p:grpSpPr>
        <p:grpSp>
          <p:nvGrpSpPr>
            <p:cNvPr id="153" name="Google Shape;153;g3e30de21922_0_315"/>
            <p:cNvGrpSpPr/>
            <p:nvPr/>
          </p:nvGrpSpPr>
          <p:grpSpPr>
            <a:xfrm flipH="1">
              <a:off x="11252149" y="3973560"/>
              <a:ext cx="5883658" cy="2094600"/>
              <a:chOff x="857520" y="1684225"/>
              <a:chExt cx="2941829" cy="1047300"/>
            </a:xfrm>
          </p:grpSpPr>
          <p:sp>
            <p:nvSpPr>
              <p:cNvPr id="154" name="Google Shape;154;g3e30de21922_0_315"/>
              <p:cNvSpPr txBox="1"/>
              <p:nvPr/>
            </p:nvSpPr>
            <p:spPr>
              <a:xfrm>
                <a:off x="857520" y="1684225"/>
                <a:ext cx="2077200" cy="1047300"/>
              </a:xfrm>
              <a:prstGeom prst="rect">
                <a:avLst/>
              </a:prstGeom>
              <a:no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3200"/>
                  </a:spcAft>
                  <a:buClr>
                    <a:srgbClr val="000000"/>
                  </a:buClr>
                  <a:buSzPts val="2800"/>
                  <a:buFont typeface="Arial"/>
                  <a:buNone/>
                </a:pPr>
                <a:r>
                  <a:rPr lang="en-US" sz="2800" i="0" u="none" strike="noStrike" cap="none">
                    <a:solidFill>
                      <a:srgbClr val="000000"/>
                    </a:solidFill>
                    <a:latin typeface="Josefin Sans"/>
                    <a:ea typeface="Josefin Sans"/>
                    <a:cs typeface="Josefin Sans"/>
                    <a:sym typeface="Josefin Sans"/>
                  </a:rPr>
                  <a:t>Workforce and Economic Developmen</a:t>
                </a:r>
                <a:r>
                  <a:rPr lang="en-US" sz="2800" b="0" i="0" u="none" strike="noStrike" cap="none">
                    <a:solidFill>
                      <a:srgbClr val="000000"/>
                    </a:solidFill>
                    <a:latin typeface="Roboto"/>
                    <a:ea typeface="Roboto"/>
                    <a:cs typeface="Roboto"/>
                    <a:sym typeface="Roboto"/>
                  </a:rPr>
                  <a:t>t</a:t>
                </a:r>
                <a:endParaRPr sz="2000" b="0" i="0" u="none" strike="noStrike" cap="none">
                  <a:solidFill>
                    <a:srgbClr val="000000"/>
                  </a:solidFill>
                  <a:latin typeface="Roboto"/>
                  <a:ea typeface="Roboto"/>
                  <a:cs typeface="Roboto"/>
                  <a:sym typeface="Roboto"/>
                </a:endParaRPr>
              </a:p>
            </p:txBody>
          </p:sp>
          <p:cxnSp>
            <p:nvCxnSpPr>
              <p:cNvPr id="155" name="Google Shape;155;g3e30de21922_0_315"/>
              <p:cNvCxnSpPr/>
              <p:nvPr/>
            </p:nvCxnSpPr>
            <p:spPr>
              <a:xfrm rot="10800000">
                <a:off x="3046949" y="2215320"/>
                <a:ext cx="752400" cy="0"/>
              </a:xfrm>
              <a:prstGeom prst="straightConnector1">
                <a:avLst/>
              </a:prstGeom>
              <a:noFill/>
              <a:ln w="9525" cap="flat" cmpd="sng">
                <a:solidFill>
                  <a:srgbClr val="C2C2C2"/>
                </a:solidFill>
                <a:prstDash val="solid"/>
                <a:round/>
                <a:headEnd type="none" w="sm" len="sm"/>
                <a:tailEnd type="none" w="sm" len="sm"/>
              </a:ln>
            </p:spPr>
          </p:cxnSp>
          <p:sp>
            <p:nvSpPr>
              <p:cNvPr id="156" name="Google Shape;156;g3e30de21922_0_315"/>
              <p:cNvSpPr/>
              <p:nvPr/>
            </p:nvSpPr>
            <p:spPr>
              <a:xfrm>
                <a:off x="3020371" y="2111851"/>
                <a:ext cx="198600" cy="198300"/>
              </a:xfrm>
              <a:prstGeom prst="ellipse">
                <a:avLst/>
              </a:prstGeom>
              <a:solidFill>
                <a:srgbClr val="802090"/>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3e30de21922_0_315"/>
              <p:cNvSpPr txBox="1"/>
              <p:nvPr/>
            </p:nvSpPr>
            <p:spPr>
              <a:xfrm>
                <a:off x="2995927" y="2051434"/>
                <a:ext cx="247500" cy="312900"/>
              </a:xfrm>
              <a:prstGeom prst="rect">
                <a:avLst/>
              </a:prstGeom>
              <a:solidFill>
                <a:srgbClr val="5858A7"/>
              </a:solidFill>
              <a:ln>
                <a:noFill/>
              </a:ln>
            </p:spPr>
            <p:txBody>
              <a:bodyPr spcFirstLastPara="1" wrap="square" lIns="182850" tIns="182850" rIns="182850" bIns="182850" anchor="t" anchorCtr="0">
                <a:noAutofit/>
              </a:bodyPr>
              <a:lstStyle/>
              <a:p>
                <a:pPr marL="0" marR="0" lvl="0" indent="0" algn="ctr" rtl="0">
                  <a:lnSpc>
                    <a:spcPct val="100000"/>
                  </a:lnSpc>
                  <a:spcBef>
                    <a:spcPts val="0"/>
                  </a:spcBef>
                  <a:spcAft>
                    <a:spcPts val="3200"/>
                  </a:spcAft>
                  <a:buClr>
                    <a:srgbClr val="000000"/>
                  </a:buClr>
                  <a:buSzPts val="1600"/>
                  <a:buFont typeface="Arial"/>
                  <a:buNone/>
                </a:pPr>
                <a:r>
                  <a:rPr lang="en-US" sz="1600" b="0" i="0" u="none" strike="noStrike" cap="none">
                    <a:solidFill>
                      <a:srgbClr val="FFFFFF"/>
                    </a:solidFill>
                    <a:latin typeface="Roboto"/>
                    <a:ea typeface="Roboto"/>
                    <a:cs typeface="Roboto"/>
                    <a:sym typeface="Roboto"/>
                  </a:rPr>
                  <a:t>3</a:t>
                </a:r>
                <a:endParaRPr sz="2800" b="0" i="0" u="none" strike="noStrike" cap="none">
                  <a:solidFill>
                    <a:srgbClr val="FFFFFF"/>
                  </a:solidFill>
                  <a:latin typeface="Arial"/>
                  <a:ea typeface="Arial"/>
                  <a:cs typeface="Arial"/>
                  <a:sym typeface="Arial"/>
                </a:endParaRPr>
              </a:p>
            </p:txBody>
          </p:sp>
        </p:grpSp>
        <p:grpSp>
          <p:nvGrpSpPr>
            <p:cNvPr id="158" name="Google Shape;158;g3e30de21922_0_315"/>
            <p:cNvGrpSpPr/>
            <p:nvPr/>
          </p:nvGrpSpPr>
          <p:grpSpPr>
            <a:xfrm>
              <a:off x="1071080" y="5360210"/>
              <a:ext cx="6639428" cy="2094600"/>
              <a:chOff x="857520" y="1684225"/>
              <a:chExt cx="3319714" cy="1047300"/>
            </a:xfrm>
          </p:grpSpPr>
          <p:sp>
            <p:nvSpPr>
              <p:cNvPr id="159" name="Google Shape;159;g3e30de21922_0_315"/>
              <p:cNvSpPr txBox="1"/>
              <p:nvPr/>
            </p:nvSpPr>
            <p:spPr>
              <a:xfrm>
                <a:off x="857520" y="1684225"/>
                <a:ext cx="2077200" cy="10473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Josefin Sans"/>
                    <a:ea typeface="Josefin Sans"/>
                    <a:cs typeface="Josefin Sans"/>
                    <a:sym typeface="Josefin Sans"/>
                  </a:rPr>
                  <a:t>K-12 and Postsecondary Education</a:t>
                </a:r>
                <a:endParaRPr sz="2800" i="0" u="none" strike="noStrike" cap="none">
                  <a:solidFill>
                    <a:srgbClr val="000000"/>
                  </a:solidFill>
                  <a:latin typeface="Josefin Sans"/>
                  <a:ea typeface="Josefin Sans"/>
                  <a:cs typeface="Josefin Sans"/>
                  <a:sym typeface="Josefin Sans"/>
                </a:endParaRPr>
              </a:p>
            </p:txBody>
          </p:sp>
          <p:cxnSp>
            <p:nvCxnSpPr>
              <p:cNvPr id="160" name="Google Shape;160;g3e30de21922_0_315"/>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161" name="Google Shape;161;g3e30de21922_0_315"/>
              <p:cNvSpPr/>
              <p:nvPr/>
            </p:nvSpPr>
            <p:spPr>
              <a:xfrm>
                <a:off x="3020371" y="2111851"/>
                <a:ext cx="198600" cy="198300"/>
              </a:xfrm>
              <a:prstGeom prst="ellipse">
                <a:avLst/>
              </a:prstGeom>
              <a:solidFill>
                <a:srgbClr val="9325A5"/>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3e30de21922_0_315"/>
              <p:cNvSpPr txBox="1"/>
              <p:nvPr/>
            </p:nvSpPr>
            <p:spPr>
              <a:xfrm>
                <a:off x="2995927" y="2051434"/>
                <a:ext cx="247500" cy="312900"/>
              </a:xfrm>
              <a:prstGeom prst="rect">
                <a:avLst/>
              </a:prstGeom>
              <a:solidFill>
                <a:srgbClr val="5858A7"/>
              </a:solidFill>
              <a:ln>
                <a:noFill/>
              </a:ln>
            </p:spPr>
            <p:txBody>
              <a:bodyPr spcFirstLastPara="1" wrap="square" lIns="182850" tIns="182850" rIns="182850" bIns="182850" anchor="t" anchorCtr="0">
                <a:noAutofit/>
              </a:bodyPr>
              <a:lstStyle/>
              <a:p>
                <a:pPr marL="0" marR="0" lvl="0" indent="0" algn="ctr" rtl="0">
                  <a:lnSpc>
                    <a:spcPct val="100000"/>
                  </a:lnSpc>
                  <a:spcBef>
                    <a:spcPts val="0"/>
                  </a:spcBef>
                  <a:spcAft>
                    <a:spcPts val="3200"/>
                  </a:spcAft>
                  <a:buClr>
                    <a:srgbClr val="000000"/>
                  </a:buClr>
                  <a:buSzPts val="1600"/>
                  <a:buFont typeface="Arial"/>
                  <a:buNone/>
                </a:pPr>
                <a:r>
                  <a:rPr lang="en-US" sz="1600" b="0" i="0" u="none" strike="noStrike" cap="none">
                    <a:solidFill>
                      <a:srgbClr val="FFFFFF"/>
                    </a:solidFill>
                    <a:latin typeface="Roboto"/>
                    <a:ea typeface="Roboto"/>
                    <a:cs typeface="Roboto"/>
                    <a:sym typeface="Roboto"/>
                  </a:rPr>
                  <a:t>4</a:t>
                </a:r>
                <a:endParaRPr sz="2800" b="0" i="0" u="none" strike="noStrike" cap="none">
                  <a:solidFill>
                    <a:srgbClr val="FFFFFF"/>
                  </a:solidFill>
                  <a:latin typeface="Arial"/>
                  <a:ea typeface="Arial"/>
                  <a:cs typeface="Arial"/>
                  <a:sym typeface="Arial"/>
                </a:endParaRPr>
              </a:p>
            </p:txBody>
          </p:sp>
        </p:grpSp>
        <p:grpSp>
          <p:nvGrpSpPr>
            <p:cNvPr id="163" name="Google Shape;163;g3e30de21922_0_315"/>
            <p:cNvGrpSpPr/>
            <p:nvPr/>
          </p:nvGrpSpPr>
          <p:grpSpPr>
            <a:xfrm flipH="1">
              <a:off x="9674949" y="1585460"/>
              <a:ext cx="7460858" cy="2094600"/>
              <a:chOff x="857520" y="1684225"/>
              <a:chExt cx="3730429" cy="1047300"/>
            </a:xfrm>
          </p:grpSpPr>
          <p:sp>
            <p:nvSpPr>
              <p:cNvPr id="164" name="Google Shape;164;g3e30de21922_0_315"/>
              <p:cNvSpPr txBox="1"/>
              <p:nvPr/>
            </p:nvSpPr>
            <p:spPr>
              <a:xfrm>
                <a:off x="857520" y="1684225"/>
                <a:ext cx="2077200" cy="1047300"/>
              </a:xfrm>
              <a:prstGeom prst="rect">
                <a:avLst/>
              </a:prstGeom>
              <a:no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Josefin Sans"/>
                    <a:ea typeface="Josefin Sans"/>
                    <a:cs typeface="Josefin Sans"/>
                    <a:sym typeface="Josefin Sans"/>
                  </a:rPr>
                  <a:t>North Star: Value-Centered Attainment</a:t>
                </a:r>
                <a:endParaRPr sz="2000" b="1" i="0" u="none" strike="noStrike" cap="none">
                  <a:solidFill>
                    <a:srgbClr val="000000"/>
                  </a:solidFill>
                  <a:latin typeface="Josefin Sans"/>
                  <a:ea typeface="Josefin Sans"/>
                  <a:cs typeface="Josefin Sans"/>
                  <a:sym typeface="Josefin Sans"/>
                </a:endParaRPr>
              </a:p>
            </p:txBody>
          </p:sp>
          <p:cxnSp>
            <p:nvCxnSpPr>
              <p:cNvPr id="165" name="Google Shape;165;g3e30de21922_0_315"/>
              <p:cNvCxnSpPr/>
              <p:nvPr/>
            </p:nvCxnSpPr>
            <p:spPr>
              <a:xfrm rot="10800000">
                <a:off x="3046849" y="2215320"/>
                <a:ext cx="1541100" cy="0"/>
              </a:xfrm>
              <a:prstGeom prst="straightConnector1">
                <a:avLst/>
              </a:prstGeom>
              <a:noFill/>
              <a:ln w="9525" cap="flat" cmpd="sng">
                <a:solidFill>
                  <a:srgbClr val="C2C2C2"/>
                </a:solidFill>
                <a:prstDash val="solid"/>
                <a:round/>
                <a:headEnd type="none" w="sm" len="sm"/>
                <a:tailEnd type="none" w="sm" len="sm"/>
              </a:ln>
            </p:spPr>
          </p:cxnSp>
          <p:sp>
            <p:nvSpPr>
              <p:cNvPr id="166" name="Google Shape;166;g3e30de21922_0_315"/>
              <p:cNvSpPr/>
              <p:nvPr/>
            </p:nvSpPr>
            <p:spPr>
              <a:xfrm>
                <a:off x="3020371" y="2111851"/>
                <a:ext cx="198600" cy="198300"/>
              </a:xfrm>
              <a:prstGeom prst="ellipse">
                <a:avLst/>
              </a:prstGeom>
              <a:solidFill>
                <a:srgbClr val="701C7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3e30de21922_0_315"/>
              <p:cNvSpPr txBox="1"/>
              <p:nvPr/>
            </p:nvSpPr>
            <p:spPr>
              <a:xfrm>
                <a:off x="2995927" y="2051434"/>
                <a:ext cx="247500" cy="312900"/>
              </a:xfrm>
              <a:prstGeom prst="rect">
                <a:avLst/>
              </a:prstGeom>
              <a:solidFill>
                <a:srgbClr val="5858A7"/>
              </a:solidFill>
              <a:ln>
                <a:noFill/>
              </a:ln>
            </p:spPr>
            <p:txBody>
              <a:bodyPr spcFirstLastPara="1" wrap="square" lIns="182850" tIns="182850" rIns="182850" bIns="182850" anchor="t" anchorCtr="0">
                <a:noAutofit/>
              </a:bodyPr>
              <a:lstStyle/>
              <a:p>
                <a:pPr marL="0" marR="0" lvl="0" indent="0" algn="ctr" rtl="0">
                  <a:lnSpc>
                    <a:spcPct val="100000"/>
                  </a:lnSpc>
                  <a:spcBef>
                    <a:spcPts val="0"/>
                  </a:spcBef>
                  <a:spcAft>
                    <a:spcPts val="3200"/>
                  </a:spcAft>
                  <a:buClr>
                    <a:srgbClr val="000000"/>
                  </a:buClr>
                  <a:buSzPts val="1600"/>
                  <a:buFont typeface="Arial"/>
                  <a:buNone/>
                </a:pPr>
                <a:r>
                  <a:rPr lang="en-US" sz="1600" b="0" i="0" u="none" strike="noStrike" cap="none">
                    <a:solidFill>
                      <a:srgbClr val="FFFFFF"/>
                    </a:solidFill>
                    <a:latin typeface="Roboto"/>
                    <a:ea typeface="Roboto"/>
                    <a:cs typeface="Roboto"/>
                    <a:sym typeface="Roboto"/>
                  </a:rPr>
                  <a:t>1</a:t>
                </a:r>
                <a:endParaRPr sz="2800" b="0" i="0" u="none" strike="noStrike" cap="none">
                  <a:solidFill>
                    <a:srgbClr val="FFFFFF"/>
                  </a:solidFill>
                  <a:latin typeface="Arial"/>
                  <a:ea typeface="Arial"/>
                  <a:cs typeface="Arial"/>
                  <a:sym typeface="Arial"/>
                </a:endParaRPr>
              </a:p>
            </p:txBody>
          </p:sp>
        </p:grpSp>
        <p:grpSp>
          <p:nvGrpSpPr>
            <p:cNvPr id="168" name="Google Shape;168;g3e30de21922_0_315"/>
            <p:cNvGrpSpPr/>
            <p:nvPr/>
          </p:nvGrpSpPr>
          <p:grpSpPr>
            <a:xfrm>
              <a:off x="5634847" y="1891500"/>
              <a:ext cx="7018334" cy="6503982"/>
              <a:chOff x="3217473" y="1225350"/>
              <a:chExt cx="3118151" cy="3159727"/>
            </a:xfrm>
          </p:grpSpPr>
          <p:sp>
            <p:nvSpPr>
              <p:cNvPr id="169" name="Google Shape;169;g3e30de21922_0_315"/>
              <p:cNvSpPr/>
              <p:nvPr/>
            </p:nvSpPr>
            <p:spPr>
              <a:xfrm>
                <a:off x="3579175" y="2711400"/>
                <a:ext cx="2396410" cy="971161"/>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txBody>
              <a:bodyPr/>
              <a:lstStyle/>
              <a:p>
                <a:endParaRPr lang="en-US"/>
              </a:p>
            </p:txBody>
          </p:sp>
          <p:sp>
            <p:nvSpPr>
              <p:cNvPr id="170" name="Google Shape;170;g3e30de21922_0_315"/>
              <p:cNvSpPr/>
              <p:nvPr/>
            </p:nvSpPr>
            <p:spPr>
              <a:xfrm>
                <a:off x="3730755" y="2527208"/>
                <a:ext cx="2079127" cy="837209"/>
              </a:xfrm>
              <a:custGeom>
                <a:avLst/>
                <a:gdLst/>
                <a:ahLst/>
                <a:cxnLst/>
                <a:rect l="l" t="t" r="r" b="b"/>
                <a:pathLst>
                  <a:path w="49248" h="16300" extrusionOk="0">
                    <a:moveTo>
                      <a:pt x="0" y="7554"/>
                    </a:moveTo>
                    <a:lnTo>
                      <a:pt x="24649" y="16300"/>
                    </a:lnTo>
                    <a:lnTo>
                      <a:pt x="49248" y="7604"/>
                    </a:lnTo>
                    <a:lnTo>
                      <a:pt x="24599" y="0"/>
                    </a:lnTo>
                    <a:close/>
                  </a:path>
                </a:pathLst>
              </a:custGeom>
              <a:solidFill>
                <a:srgbClr val="D9D9D9"/>
              </a:solidFill>
              <a:ln>
                <a:noFill/>
              </a:ln>
            </p:spPr>
            <p:txBody>
              <a:bodyPr/>
              <a:lstStyle/>
              <a:p>
                <a:endParaRPr lang="en-US"/>
              </a:p>
            </p:txBody>
          </p:sp>
          <p:sp>
            <p:nvSpPr>
              <p:cNvPr id="171" name="Google Shape;171;g3e30de21922_0_315"/>
              <p:cNvSpPr/>
              <p:nvPr/>
            </p:nvSpPr>
            <p:spPr>
              <a:xfrm>
                <a:off x="3946479" y="2252239"/>
                <a:ext cx="1647477" cy="663383"/>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txBody>
              <a:bodyPr/>
              <a:lstStyle/>
              <a:p>
                <a:endParaRPr lang="en-US"/>
              </a:p>
            </p:txBody>
          </p:sp>
          <p:sp>
            <p:nvSpPr>
              <p:cNvPr id="172" name="Google Shape;172;g3e30de21922_0_315"/>
              <p:cNvSpPr/>
              <p:nvPr/>
            </p:nvSpPr>
            <p:spPr>
              <a:xfrm>
                <a:off x="4265445" y="1828277"/>
                <a:ext cx="1014014" cy="416547"/>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US"/>
              </a:p>
            </p:txBody>
          </p:sp>
          <p:sp>
            <p:nvSpPr>
              <p:cNvPr id="173" name="Google Shape;173;g3e30de21922_0_315"/>
              <p:cNvSpPr/>
              <p:nvPr/>
            </p:nvSpPr>
            <p:spPr>
              <a:xfrm>
                <a:off x="3217473"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5858A7"/>
              </a:solidFill>
              <a:ln>
                <a:noFill/>
              </a:ln>
            </p:spPr>
            <p:txBody>
              <a:bodyPr/>
              <a:lstStyle/>
              <a:p>
                <a:endParaRPr lang="en-US"/>
              </a:p>
            </p:txBody>
          </p:sp>
          <p:sp>
            <p:nvSpPr>
              <p:cNvPr id="174" name="Google Shape;174;g3e30de21922_0_315"/>
              <p:cNvSpPr/>
              <p:nvPr/>
            </p:nvSpPr>
            <p:spPr>
              <a:xfrm>
                <a:off x="3790596"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txBody>
              <a:bodyPr/>
              <a:lstStyle/>
              <a:p>
                <a:endParaRPr lang="en-US"/>
              </a:p>
            </p:txBody>
          </p:sp>
          <p:sp>
            <p:nvSpPr>
              <p:cNvPr id="175" name="Google Shape;175;g3e30de21922_0_315"/>
              <p:cNvSpPr/>
              <p:nvPr/>
            </p:nvSpPr>
            <p:spPr>
              <a:xfrm flipH="1">
                <a:off x="4770690"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solidFill>
                <a:srgbClr val="F4B400"/>
              </a:solidFill>
              <a:ln>
                <a:noFill/>
              </a:ln>
            </p:spPr>
            <p:txBody>
              <a:bodyPr/>
              <a:lstStyle/>
              <a:p>
                <a:endParaRPr lang="en-US"/>
              </a:p>
            </p:txBody>
          </p:sp>
          <p:sp>
            <p:nvSpPr>
              <p:cNvPr id="176" name="Google Shape;176;g3e30de21922_0_315"/>
              <p:cNvSpPr/>
              <p:nvPr/>
            </p:nvSpPr>
            <p:spPr>
              <a:xfrm>
                <a:off x="4002555"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5858A7"/>
              </a:solidFill>
              <a:ln>
                <a:noFill/>
              </a:ln>
            </p:spPr>
            <p:txBody>
              <a:bodyPr/>
              <a:lstStyle/>
              <a:p>
                <a:endParaRPr lang="en-US"/>
              </a:p>
            </p:txBody>
          </p:sp>
          <p:sp>
            <p:nvSpPr>
              <p:cNvPr id="177" name="Google Shape;177;g3e30de21922_0_315"/>
              <p:cNvSpPr/>
              <p:nvPr/>
            </p:nvSpPr>
            <p:spPr>
              <a:xfrm flipH="1">
                <a:off x="4770683"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644F90"/>
              </a:solidFill>
              <a:ln>
                <a:noFill/>
              </a:ln>
            </p:spPr>
            <p:txBody>
              <a:bodyPr/>
              <a:lstStyle/>
              <a:p>
                <a:endParaRPr lang="en-US"/>
              </a:p>
            </p:txBody>
          </p:sp>
          <p:sp>
            <p:nvSpPr>
              <p:cNvPr id="178" name="Google Shape;178;g3e30de21922_0_315"/>
              <p:cNvSpPr/>
              <p:nvPr/>
            </p:nvSpPr>
            <p:spPr>
              <a:xfrm>
                <a:off x="4323640" y="1225350"/>
                <a:ext cx="449116" cy="854010"/>
              </a:xfrm>
              <a:custGeom>
                <a:avLst/>
                <a:gdLst/>
                <a:ahLst/>
                <a:cxnLst/>
                <a:rect l="l" t="t" r="r" b="b"/>
                <a:pathLst>
                  <a:path w="10635" h="16697" extrusionOk="0">
                    <a:moveTo>
                      <a:pt x="10635" y="0"/>
                    </a:moveTo>
                    <a:lnTo>
                      <a:pt x="0" y="12722"/>
                    </a:lnTo>
                    <a:lnTo>
                      <a:pt x="10635" y="16697"/>
                    </a:lnTo>
                    <a:close/>
                  </a:path>
                </a:pathLst>
              </a:custGeom>
              <a:solidFill>
                <a:srgbClr val="F4B400"/>
              </a:solidFill>
              <a:ln>
                <a:noFill/>
              </a:ln>
            </p:spPr>
            <p:txBody>
              <a:bodyPr/>
              <a:lstStyle/>
              <a:p>
                <a:endParaRPr lang="en-US"/>
              </a:p>
            </p:txBody>
          </p:sp>
          <p:sp>
            <p:nvSpPr>
              <p:cNvPr id="179" name="Google Shape;179;g3e30de21922_0_315"/>
              <p:cNvSpPr/>
              <p:nvPr/>
            </p:nvSpPr>
            <p:spPr>
              <a:xfrm flipH="1">
                <a:off x="4770673" y="1225350"/>
                <a:ext cx="449116" cy="854010"/>
              </a:xfrm>
              <a:custGeom>
                <a:avLst/>
                <a:gdLst/>
                <a:ahLst/>
                <a:cxnLst/>
                <a:rect l="l" t="t" r="r" b="b"/>
                <a:pathLst>
                  <a:path w="10635" h="16697" extrusionOk="0">
                    <a:moveTo>
                      <a:pt x="10635" y="0"/>
                    </a:moveTo>
                    <a:lnTo>
                      <a:pt x="0" y="12722"/>
                    </a:lnTo>
                    <a:lnTo>
                      <a:pt x="10635" y="16697"/>
                    </a:lnTo>
                    <a:close/>
                  </a:path>
                </a:pathLst>
              </a:custGeom>
              <a:solidFill>
                <a:srgbClr val="F4B400"/>
              </a:solidFill>
              <a:ln>
                <a:noFill/>
              </a:ln>
            </p:spPr>
            <p:txBody>
              <a:bodyPr/>
              <a:lstStyle/>
              <a:p>
                <a:endParaRPr lang="en-US"/>
              </a:p>
            </p:txBody>
          </p:sp>
          <p:sp>
            <p:nvSpPr>
              <p:cNvPr id="180" name="Google Shape;180;g3e30de21922_0_315"/>
              <p:cNvSpPr/>
              <p:nvPr/>
            </p:nvSpPr>
            <p:spPr>
              <a:xfrm>
                <a:off x="3636034" y="2553603"/>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5858A7"/>
              </a:solidFill>
              <a:ln>
                <a:noFill/>
              </a:ln>
            </p:spPr>
            <p:txBody>
              <a:bodyPr/>
              <a:lstStyle/>
              <a:p>
                <a:endParaRPr lang="en-US"/>
              </a:p>
            </p:txBody>
          </p:sp>
          <p:sp>
            <p:nvSpPr>
              <p:cNvPr id="181" name="Google Shape;181;g3e30de21922_0_315"/>
              <p:cNvSpPr/>
              <p:nvPr/>
            </p:nvSpPr>
            <p:spPr>
              <a:xfrm flipH="1">
                <a:off x="4770657" y="2555106"/>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644F90"/>
              </a:solidFill>
              <a:ln>
                <a:noFill/>
              </a:ln>
            </p:spPr>
            <p:txBody>
              <a:bodyPr/>
              <a:lstStyle/>
              <a:p>
                <a:endParaRPr lang="en-US"/>
              </a:p>
            </p:txBody>
          </p:sp>
          <p:sp>
            <p:nvSpPr>
              <p:cNvPr id="182" name="Google Shape;182;g3e30de21922_0_315"/>
              <p:cNvSpPr/>
              <p:nvPr/>
            </p:nvSpPr>
            <p:spPr>
              <a:xfrm flipH="1">
                <a:off x="4776508"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644F90"/>
              </a:solidFill>
              <a:ln>
                <a:noFill/>
              </a:ln>
            </p:spPr>
            <p:txBody>
              <a:bodyPr/>
              <a:lstStyle/>
              <a:p>
                <a:endParaRPr lang="en-US"/>
              </a:p>
            </p:txBody>
          </p:sp>
        </p:grpSp>
        <p:grpSp>
          <p:nvGrpSpPr>
            <p:cNvPr id="183" name="Google Shape;183;g3e30de21922_0_315"/>
            <p:cNvGrpSpPr/>
            <p:nvPr/>
          </p:nvGrpSpPr>
          <p:grpSpPr>
            <a:xfrm>
              <a:off x="1071080" y="2851990"/>
              <a:ext cx="6639428" cy="2094600"/>
              <a:chOff x="857520" y="1684225"/>
              <a:chExt cx="3319714" cy="1047300"/>
            </a:xfrm>
          </p:grpSpPr>
          <p:sp>
            <p:nvSpPr>
              <p:cNvPr id="184" name="Google Shape;184;g3e30de21922_0_315"/>
              <p:cNvSpPr txBox="1"/>
              <p:nvPr/>
            </p:nvSpPr>
            <p:spPr>
              <a:xfrm>
                <a:off x="857520" y="1684225"/>
                <a:ext cx="2077200" cy="10473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Josefin Sans"/>
                    <a:ea typeface="Josefin Sans"/>
                    <a:cs typeface="Josefin Sans"/>
                    <a:sym typeface="Josefin Sans"/>
                  </a:rPr>
                  <a:t>Health and Human Services</a:t>
                </a:r>
                <a:endParaRPr sz="2800" i="0" u="none" strike="noStrike" cap="none">
                  <a:solidFill>
                    <a:srgbClr val="000000"/>
                  </a:solidFill>
                  <a:latin typeface="Josefin Sans"/>
                  <a:ea typeface="Josefin Sans"/>
                  <a:cs typeface="Josefin Sans"/>
                  <a:sym typeface="Josefin Sans"/>
                </a:endParaRPr>
              </a:p>
            </p:txBody>
          </p:sp>
          <p:cxnSp>
            <p:nvCxnSpPr>
              <p:cNvPr id="185" name="Google Shape;185;g3e30de21922_0_315"/>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186" name="Google Shape;186;g3e30de21922_0_315"/>
              <p:cNvSpPr/>
              <p:nvPr/>
            </p:nvSpPr>
            <p:spPr>
              <a:xfrm>
                <a:off x="3020371" y="2111851"/>
                <a:ext cx="198600" cy="198300"/>
              </a:xfrm>
              <a:prstGeom prst="ellipse">
                <a:avLst/>
              </a:prstGeom>
              <a:solidFill>
                <a:srgbClr val="771E86"/>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3e30de21922_0_315"/>
              <p:cNvSpPr txBox="1"/>
              <p:nvPr/>
            </p:nvSpPr>
            <p:spPr>
              <a:xfrm>
                <a:off x="2995927" y="2051434"/>
                <a:ext cx="247500" cy="312900"/>
              </a:xfrm>
              <a:prstGeom prst="rect">
                <a:avLst/>
              </a:prstGeom>
              <a:solidFill>
                <a:srgbClr val="5858A7"/>
              </a:solidFill>
              <a:ln>
                <a:noFill/>
              </a:ln>
            </p:spPr>
            <p:txBody>
              <a:bodyPr spcFirstLastPara="1" wrap="square" lIns="182850" tIns="182850" rIns="182850" bIns="182850" anchor="t" anchorCtr="0">
                <a:noAutofit/>
              </a:bodyPr>
              <a:lstStyle/>
              <a:p>
                <a:pPr marL="0" marR="0" lvl="0" indent="0" algn="ctr" rtl="0">
                  <a:lnSpc>
                    <a:spcPct val="100000"/>
                  </a:lnSpc>
                  <a:spcBef>
                    <a:spcPts val="0"/>
                  </a:spcBef>
                  <a:spcAft>
                    <a:spcPts val="3200"/>
                  </a:spcAft>
                  <a:buClr>
                    <a:srgbClr val="000000"/>
                  </a:buClr>
                  <a:buSzPts val="1600"/>
                  <a:buFont typeface="Arial"/>
                  <a:buNone/>
                </a:pPr>
                <a:r>
                  <a:rPr lang="en-US" sz="1600" b="0" i="0" u="none" strike="noStrike" cap="none">
                    <a:solidFill>
                      <a:srgbClr val="FFFFFF"/>
                    </a:solidFill>
                    <a:latin typeface="Roboto"/>
                    <a:ea typeface="Roboto"/>
                    <a:cs typeface="Roboto"/>
                    <a:sym typeface="Roboto"/>
                  </a:rPr>
                  <a:t>2</a:t>
                </a:r>
                <a:endParaRPr sz="2800" b="0" i="0" u="none" strike="noStrike" cap="none">
                  <a:solidFill>
                    <a:srgbClr val="FFFFFF"/>
                  </a:solidFill>
                  <a:latin typeface="Arial"/>
                  <a:ea typeface="Arial"/>
                  <a:cs typeface="Arial"/>
                  <a:sym typeface="Aria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3e30de21922_0_484" descr="A blue and white background&#10;&#10;AI-generated content may be incorrect."/>
          <p:cNvPicPr preferRelativeResize="0"/>
          <p:nvPr/>
        </p:nvPicPr>
        <p:blipFill rotWithShape="1">
          <a:blip r:embed="rId3">
            <a:alphaModFix/>
          </a:blip>
          <a:srcRect l="92842"/>
          <a:stretch/>
        </p:blipFill>
        <p:spPr>
          <a:xfrm rot="-2765777">
            <a:off x="17985662" y="-4189658"/>
            <a:ext cx="1101958" cy="10287000"/>
          </a:xfrm>
          <a:prstGeom prst="rect">
            <a:avLst/>
          </a:prstGeom>
          <a:noFill/>
          <a:ln>
            <a:noFill/>
          </a:ln>
        </p:spPr>
      </p:pic>
      <p:sp>
        <p:nvSpPr>
          <p:cNvPr id="193" name="Google Shape;193;g3e30de21922_0_484"/>
          <p:cNvSpPr txBox="1"/>
          <p:nvPr/>
        </p:nvSpPr>
        <p:spPr>
          <a:xfrm>
            <a:off x="876975" y="1172225"/>
            <a:ext cx="15949500" cy="2031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a:solidFill>
                  <a:schemeClr val="dk1"/>
                </a:solidFill>
                <a:latin typeface="Josefin Sans SemiBold"/>
                <a:ea typeface="Josefin Sans SemiBold"/>
                <a:cs typeface="Josefin Sans SemiBold"/>
                <a:sym typeface="Josefin Sans SemiBold"/>
              </a:rPr>
              <a:t>Stakeholder Engagement is a Powerful and Necessary Tool for State Goals</a:t>
            </a:r>
            <a:endParaRPr sz="1400" b="0" i="0" u="none" strike="noStrike" cap="none">
              <a:solidFill>
                <a:srgbClr val="000000"/>
              </a:solidFill>
              <a:latin typeface="Arial"/>
              <a:ea typeface="Arial"/>
              <a:cs typeface="Arial"/>
              <a:sym typeface="Arial"/>
            </a:endParaRPr>
          </a:p>
        </p:txBody>
      </p:sp>
      <p:sp>
        <p:nvSpPr>
          <p:cNvPr id="194" name="Google Shape;194;g3e30de21922_0_484"/>
          <p:cNvSpPr txBox="1"/>
          <p:nvPr/>
        </p:nvSpPr>
        <p:spPr>
          <a:xfrm>
            <a:off x="876975" y="3621700"/>
            <a:ext cx="16938000" cy="3663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800">
                <a:latin typeface="Josefin Sans"/>
                <a:ea typeface="Josefin Sans"/>
                <a:cs typeface="Josefin Sans"/>
                <a:sym typeface="Josefin Sans"/>
              </a:rPr>
              <a:t>Stakeholders Can: </a:t>
            </a:r>
            <a:endParaRPr sz="2800">
              <a:latin typeface="Josefin Sans"/>
              <a:ea typeface="Josefin Sans"/>
              <a:cs typeface="Josefin Sans"/>
              <a:sym typeface="Josefin Sans"/>
            </a:endParaRPr>
          </a:p>
          <a:p>
            <a:pPr marL="971550" lvl="0" indent="-406400" algn="l" rtl="0">
              <a:lnSpc>
                <a:spcPct val="150000"/>
              </a:lnSpc>
              <a:spcBef>
                <a:spcPts val="0"/>
              </a:spcBef>
              <a:spcAft>
                <a:spcPts val="0"/>
              </a:spcAft>
              <a:buClr>
                <a:schemeClr val="dk1"/>
              </a:buClr>
              <a:buSzPts val="2800"/>
              <a:buFont typeface="Josefin Sans Light"/>
              <a:buChar char="●"/>
            </a:pPr>
            <a:r>
              <a:rPr lang="en-US" sz="2800" b="1">
                <a:solidFill>
                  <a:schemeClr val="dk1"/>
                </a:solidFill>
                <a:latin typeface="Josefin Sans"/>
                <a:ea typeface="Josefin Sans"/>
                <a:cs typeface="Josefin Sans"/>
                <a:sym typeface="Josefin Sans"/>
              </a:rPr>
              <a:t>Influence</a:t>
            </a:r>
            <a:r>
              <a:rPr lang="en-US" sz="2800">
                <a:solidFill>
                  <a:schemeClr val="dk1"/>
                </a:solidFill>
                <a:latin typeface="Josefin Sans Light"/>
                <a:ea typeface="Josefin Sans Light"/>
                <a:cs typeface="Josefin Sans Light"/>
                <a:sym typeface="Josefin Sans Light"/>
              </a:rPr>
              <a:t> the Goal (e.g. institutions of higher education)</a:t>
            </a:r>
            <a:endParaRPr sz="2800">
              <a:solidFill>
                <a:schemeClr val="dk1"/>
              </a:solidFill>
              <a:latin typeface="Josefin Sans Light"/>
              <a:ea typeface="Josefin Sans Light"/>
              <a:cs typeface="Josefin Sans Light"/>
              <a:sym typeface="Josefin Sans Light"/>
            </a:endParaRPr>
          </a:p>
          <a:p>
            <a:pPr marL="971550" lvl="0" indent="-406400" algn="l" rtl="0">
              <a:lnSpc>
                <a:spcPct val="150000"/>
              </a:lnSpc>
              <a:spcBef>
                <a:spcPts val="0"/>
              </a:spcBef>
              <a:spcAft>
                <a:spcPts val="0"/>
              </a:spcAft>
              <a:buClr>
                <a:schemeClr val="dk1"/>
              </a:buClr>
              <a:buSzPts val="2800"/>
              <a:buFont typeface="Josefin Sans Light"/>
              <a:buChar char="●"/>
            </a:pPr>
            <a:r>
              <a:rPr lang="en-US" sz="2800" b="1">
                <a:solidFill>
                  <a:schemeClr val="dk1"/>
                </a:solidFill>
                <a:latin typeface="Josefin Sans"/>
                <a:ea typeface="Josefin Sans"/>
                <a:cs typeface="Josefin Sans"/>
                <a:sym typeface="Josefin Sans"/>
              </a:rPr>
              <a:t>Approve</a:t>
            </a:r>
            <a:r>
              <a:rPr lang="en-US" sz="2800">
                <a:solidFill>
                  <a:schemeClr val="dk1"/>
                </a:solidFill>
                <a:latin typeface="Josefin Sans Light"/>
                <a:ea typeface="Josefin Sans Light"/>
                <a:cs typeface="Josefin Sans Light"/>
                <a:sym typeface="Josefin Sans Light"/>
              </a:rPr>
              <a:t> the Goal (e.g., Governor’s office)</a:t>
            </a:r>
            <a:endParaRPr sz="2800">
              <a:solidFill>
                <a:schemeClr val="dk1"/>
              </a:solidFill>
              <a:latin typeface="Josefin Sans Light"/>
              <a:ea typeface="Josefin Sans Light"/>
              <a:cs typeface="Josefin Sans Light"/>
              <a:sym typeface="Josefin Sans Light"/>
            </a:endParaRPr>
          </a:p>
          <a:p>
            <a:pPr marL="971550" lvl="0" indent="-406400" algn="l" rtl="0">
              <a:lnSpc>
                <a:spcPct val="150000"/>
              </a:lnSpc>
              <a:spcBef>
                <a:spcPts val="0"/>
              </a:spcBef>
              <a:spcAft>
                <a:spcPts val="0"/>
              </a:spcAft>
              <a:buClr>
                <a:schemeClr val="dk1"/>
              </a:buClr>
              <a:buSzPts val="2800"/>
              <a:buFont typeface="Josefin Sans Light"/>
              <a:buChar char="●"/>
            </a:pPr>
            <a:r>
              <a:rPr lang="en-US" sz="2800" b="1">
                <a:solidFill>
                  <a:schemeClr val="dk1"/>
                </a:solidFill>
                <a:latin typeface="Josefin Sans"/>
                <a:ea typeface="Josefin Sans"/>
                <a:cs typeface="Josefin Sans"/>
                <a:sym typeface="Josefin Sans"/>
              </a:rPr>
              <a:t>Champion</a:t>
            </a:r>
            <a:r>
              <a:rPr lang="en-US" sz="2800">
                <a:solidFill>
                  <a:schemeClr val="dk1"/>
                </a:solidFill>
                <a:latin typeface="Josefin Sans Light"/>
                <a:ea typeface="Josefin Sans Light"/>
                <a:cs typeface="Josefin Sans Light"/>
                <a:sym typeface="Josefin Sans Light"/>
              </a:rPr>
              <a:t> the Goal (e.g., policy and advocacy organization)</a:t>
            </a:r>
            <a:endParaRPr sz="2800">
              <a:solidFill>
                <a:schemeClr val="dk1"/>
              </a:solidFill>
              <a:latin typeface="Josefin Sans Light"/>
              <a:ea typeface="Josefin Sans Light"/>
              <a:cs typeface="Josefin Sans Light"/>
              <a:sym typeface="Josefin Sans Light"/>
            </a:endParaRPr>
          </a:p>
          <a:p>
            <a:pPr marL="971550" lvl="0" indent="-406400" algn="l" rtl="0">
              <a:lnSpc>
                <a:spcPct val="150000"/>
              </a:lnSpc>
              <a:spcBef>
                <a:spcPts val="0"/>
              </a:spcBef>
              <a:spcAft>
                <a:spcPts val="0"/>
              </a:spcAft>
              <a:buClr>
                <a:schemeClr val="dk1"/>
              </a:buClr>
              <a:buSzPts val="2800"/>
              <a:buFont typeface="Josefin Sans Light"/>
              <a:buChar char="●"/>
            </a:pPr>
            <a:r>
              <a:rPr lang="en-US" sz="2800" b="1">
                <a:solidFill>
                  <a:schemeClr val="dk1"/>
                </a:solidFill>
                <a:latin typeface="Josefin Sans"/>
                <a:ea typeface="Josefin Sans"/>
                <a:cs typeface="Josefin Sans"/>
                <a:sym typeface="Josefin Sans"/>
              </a:rPr>
              <a:t>Implement</a:t>
            </a:r>
            <a:r>
              <a:rPr lang="en-US" sz="2800">
                <a:solidFill>
                  <a:schemeClr val="dk1"/>
                </a:solidFill>
                <a:latin typeface="Josefin Sans Light"/>
                <a:ea typeface="Josefin Sans Light"/>
                <a:cs typeface="Josefin Sans Light"/>
                <a:sym typeface="Josefin Sans Light"/>
              </a:rPr>
              <a:t> the Goal and Aligned Policies and Practice (e.g., SHEEOs, Workforce Boards)</a:t>
            </a:r>
            <a:endParaRPr sz="2800">
              <a:solidFill>
                <a:schemeClr val="dk1"/>
              </a:solidFill>
              <a:latin typeface="Josefin Sans Light"/>
              <a:ea typeface="Josefin Sans Light"/>
              <a:cs typeface="Josefin Sans Light"/>
              <a:sym typeface="Josefin Sans Light"/>
            </a:endParaRPr>
          </a:p>
          <a:p>
            <a:pPr marL="971550" lvl="0" indent="-406400" algn="l" rtl="0">
              <a:lnSpc>
                <a:spcPct val="150000"/>
              </a:lnSpc>
              <a:spcBef>
                <a:spcPts val="0"/>
              </a:spcBef>
              <a:spcAft>
                <a:spcPts val="0"/>
              </a:spcAft>
              <a:buClr>
                <a:schemeClr val="dk1"/>
              </a:buClr>
              <a:buSzPts val="2800"/>
              <a:buFont typeface="Josefin Sans Light"/>
              <a:buChar char="●"/>
            </a:pPr>
            <a:r>
              <a:rPr lang="en-US" sz="2800" b="1">
                <a:solidFill>
                  <a:schemeClr val="dk1"/>
                </a:solidFill>
                <a:latin typeface="Josefin Sans"/>
                <a:ea typeface="Josefin Sans"/>
                <a:cs typeface="Josefin Sans"/>
                <a:sym typeface="Josefin Sans"/>
              </a:rPr>
              <a:t>Be Impacted</a:t>
            </a:r>
            <a:r>
              <a:rPr lang="en-US" sz="2800">
                <a:solidFill>
                  <a:schemeClr val="dk1"/>
                </a:solidFill>
                <a:latin typeface="Josefin Sans Light"/>
                <a:ea typeface="Josefin Sans Light"/>
                <a:cs typeface="Josefin Sans Light"/>
                <a:sym typeface="Josefin Sans Light"/>
              </a:rPr>
              <a:t> by the Goal (e.g., students)</a:t>
            </a:r>
            <a:endParaRPr sz="2800" b="1">
              <a:latin typeface="Josefin Sans"/>
              <a:ea typeface="Josefin Sans"/>
              <a:cs typeface="Josefin Sans"/>
              <a:sym typeface="Josefin Sans"/>
            </a:endParaRPr>
          </a:p>
        </p:txBody>
      </p:sp>
      <p:sp>
        <p:nvSpPr>
          <p:cNvPr id="195" name="Google Shape;195;g3e30de21922_0_484"/>
          <p:cNvSpPr/>
          <p:nvPr/>
        </p:nvSpPr>
        <p:spPr>
          <a:xfrm>
            <a:off x="-3544" y="-20578"/>
            <a:ext cx="1911536" cy="775234"/>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6" name="Google Shape;196;g3e30de21922_0_484" descr="A logo with text on it&#10;&#10;AI-generated content may be incorrect."/>
          <p:cNvPicPr preferRelativeResize="0"/>
          <p:nvPr/>
        </p:nvPicPr>
        <p:blipFill rotWithShape="1">
          <a:blip r:embed="rId5">
            <a:alphaModFix/>
          </a:blip>
          <a:srcRect/>
          <a:stretch/>
        </p:blipFill>
        <p:spPr>
          <a:xfrm>
            <a:off x="15085735" y="9256425"/>
            <a:ext cx="3030900" cy="841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g3e30de21922_0_619" descr="A blue and white background&#10;&#10;AI-generated content may be incorrect."/>
          <p:cNvPicPr preferRelativeResize="0"/>
          <p:nvPr/>
        </p:nvPicPr>
        <p:blipFill rotWithShape="1">
          <a:blip r:embed="rId3">
            <a:alphaModFix/>
          </a:blip>
          <a:srcRect/>
          <a:stretch/>
        </p:blipFill>
        <p:spPr>
          <a:xfrm>
            <a:off x="0" y="886"/>
            <a:ext cx="18364198" cy="10286999"/>
          </a:xfrm>
          <a:prstGeom prst="rect">
            <a:avLst/>
          </a:prstGeom>
          <a:noFill/>
          <a:ln>
            <a:noFill/>
          </a:ln>
        </p:spPr>
      </p:pic>
      <p:sp>
        <p:nvSpPr>
          <p:cNvPr id="202" name="Google Shape;202;g3e30de21922_0_619"/>
          <p:cNvSpPr txBox="1"/>
          <p:nvPr/>
        </p:nvSpPr>
        <p:spPr>
          <a:xfrm>
            <a:off x="2564449" y="2300325"/>
            <a:ext cx="6730200" cy="5079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u="sng">
                <a:solidFill>
                  <a:schemeClr val="lt1"/>
                </a:solidFill>
                <a:latin typeface="Josefin Sans SemiBold"/>
                <a:ea typeface="Josefin Sans SemiBold"/>
                <a:cs typeface="Josefin Sans SemiBold"/>
                <a:sym typeface="Josefin Sans SemiBold"/>
                <a:hlinkClick r:id="rId4">
                  <a:extLst>
                    <a:ext uri="{A12FA001-AC4F-418D-AE19-62706E023703}">
                      <ahyp:hlinkClr xmlns:ahyp="http://schemas.microsoft.com/office/drawing/2018/hyperlinkcolor" val="tx"/>
                    </a:ext>
                  </a:extLst>
                </a:hlinkClick>
              </a:rPr>
              <a:t>Group Survey: Snapshot of State Engagement </a:t>
            </a:r>
            <a:r>
              <a:rPr lang="en-US" sz="6600" b="1" u="sng">
                <a:solidFill>
                  <a:schemeClr val="lt1"/>
                </a:solidFill>
                <a:latin typeface="Josefin Sans SemiBold"/>
                <a:ea typeface="Josefin Sans SemiBold"/>
                <a:cs typeface="Josefin Sans SemiBold"/>
                <a:sym typeface="Josefin Sans SemiBold"/>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Status</a:t>
            </a:r>
            <a:endParaRPr sz="1400" b="0" i="0" u="none" strike="noStrike" cap="none">
              <a:solidFill>
                <a:schemeClr val="lt1"/>
              </a:solidFill>
              <a:latin typeface="Arial"/>
              <a:ea typeface="Arial"/>
              <a:cs typeface="Arial"/>
              <a:sym typeface="Arial"/>
            </a:endParaRPr>
          </a:p>
        </p:txBody>
      </p:sp>
      <p:sp>
        <p:nvSpPr>
          <p:cNvPr id="203" name="Google Shape;203;g3e30de21922_0_619"/>
          <p:cNvSpPr/>
          <p:nvPr/>
        </p:nvSpPr>
        <p:spPr>
          <a:xfrm>
            <a:off x="-3544" y="-20578"/>
            <a:ext cx="1911536" cy="775234"/>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4" name="Google Shape;204;g3e30de21922_0_619" descr="A black and white logo&#10;&#10;AI-generated content may be incorrect."/>
          <p:cNvPicPr preferRelativeResize="0"/>
          <p:nvPr/>
        </p:nvPicPr>
        <p:blipFill rotWithShape="1">
          <a:blip r:embed="rId6">
            <a:alphaModFix/>
          </a:blip>
          <a:srcRect/>
          <a:stretch/>
        </p:blipFill>
        <p:spPr>
          <a:xfrm>
            <a:off x="124133" y="8572500"/>
            <a:ext cx="5227169" cy="1450835"/>
          </a:xfrm>
          <a:prstGeom prst="rect">
            <a:avLst/>
          </a:prstGeom>
          <a:noFill/>
          <a:ln>
            <a:noFill/>
          </a:ln>
        </p:spPr>
      </p:pic>
      <p:pic>
        <p:nvPicPr>
          <p:cNvPr id="205" name="Google Shape;205;g3e30de21922_0_619" title="mentimeter_qr_code.png"/>
          <p:cNvPicPr preferRelativeResize="0"/>
          <p:nvPr/>
        </p:nvPicPr>
        <p:blipFill>
          <a:blip r:embed="rId7">
            <a:alphaModFix/>
          </a:blip>
          <a:stretch>
            <a:fillRect/>
          </a:stretch>
        </p:blipFill>
        <p:spPr>
          <a:xfrm>
            <a:off x="10829275" y="1740550"/>
            <a:ext cx="6199150" cy="6199150"/>
          </a:xfrm>
          <a:prstGeom prst="rect">
            <a:avLst/>
          </a:prstGeom>
          <a:noFill/>
          <a:ln>
            <a:noFill/>
          </a:ln>
        </p:spPr>
      </p:pic>
      <p:sp>
        <p:nvSpPr>
          <p:cNvPr id="206" name="Google Shape;206;g3e30de21922_0_619"/>
          <p:cNvSpPr txBox="1"/>
          <p:nvPr/>
        </p:nvSpPr>
        <p:spPr>
          <a:xfrm>
            <a:off x="10891200" y="8283700"/>
            <a:ext cx="6199200" cy="7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lt1"/>
                </a:solidFill>
                <a:latin typeface="Josefin Sans"/>
                <a:ea typeface="Josefin Sans"/>
                <a:cs typeface="Josefin Sans"/>
                <a:sym typeface="Josefin Sans"/>
              </a:rPr>
              <a:t>https://www.menti.com/alznujxgutxw</a:t>
            </a:r>
            <a:endParaRPr sz="2800">
              <a:solidFill>
                <a:schemeClr val="lt1"/>
              </a:solidFill>
              <a:latin typeface="Josefin Sans"/>
              <a:ea typeface="Josefin Sans"/>
              <a:cs typeface="Josefin Sans"/>
              <a:sym typeface="Josefi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3e30de21922_0_632" descr="A blue and white background&#10;&#10;AI-generated content may be incorrect."/>
          <p:cNvPicPr preferRelativeResize="0"/>
          <p:nvPr/>
        </p:nvPicPr>
        <p:blipFill rotWithShape="1">
          <a:blip r:embed="rId3">
            <a:alphaModFix/>
          </a:blip>
          <a:srcRect/>
          <a:stretch/>
        </p:blipFill>
        <p:spPr>
          <a:xfrm>
            <a:off x="0" y="886"/>
            <a:ext cx="18364198" cy="10286999"/>
          </a:xfrm>
          <a:prstGeom prst="rect">
            <a:avLst/>
          </a:prstGeom>
          <a:noFill/>
          <a:ln>
            <a:noFill/>
          </a:ln>
        </p:spPr>
      </p:pic>
      <p:sp>
        <p:nvSpPr>
          <p:cNvPr id="212" name="Google Shape;212;g3e30de21922_0_632"/>
          <p:cNvSpPr txBox="1"/>
          <p:nvPr/>
        </p:nvSpPr>
        <p:spPr>
          <a:xfrm>
            <a:off x="1039344" y="2484582"/>
            <a:ext cx="7065300" cy="203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rgbClr val="D9D5DC"/>
                </a:solidFill>
                <a:latin typeface="Josefin Sans SemiBold"/>
                <a:ea typeface="Josefin Sans SemiBold"/>
                <a:cs typeface="Josefin Sans SemiBold"/>
                <a:sym typeface="Josefin Sans SemiBold"/>
              </a:rPr>
              <a:t>Facilitated Discussion</a:t>
            </a:r>
            <a:endParaRPr sz="1400" b="0" i="0" u="none" strike="noStrike" cap="none">
              <a:solidFill>
                <a:srgbClr val="000000"/>
              </a:solidFill>
              <a:latin typeface="Arial"/>
              <a:ea typeface="Arial"/>
              <a:cs typeface="Arial"/>
              <a:sym typeface="Arial"/>
            </a:endParaRPr>
          </a:p>
        </p:txBody>
      </p:sp>
      <p:sp>
        <p:nvSpPr>
          <p:cNvPr id="213" name="Google Shape;213;g3e30de21922_0_632"/>
          <p:cNvSpPr txBox="1"/>
          <p:nvPr/>
        </p:nvSpPr>
        <p:spPr>
          <a:xfrm>
            <a:off x="859950" y="4764425"/>
            <a:ext cx="7424100" cy="2031900"/>
          </a:xfrm>
          <a:prstGeom prst="rect">
            <a:avLst/>
          </a:prstGeom>
          <a:noFill/>
          <a:ln>
            <a:noFill/>
          </a:ln>
        </p:spPr>
        <p:txBody>
          <a:bodyPr spcFirstLastPara="1" wrap="square" lIns="0" tIns="0" rIns="0" bIns="0" anchor="t" anchorCtr="0">
            <a:spAutoFit/>
          </a:bodyPr>
          <a:lstStyle/>
          <a:p>
            <a:pPr marL="0" marR="0" lvl="0" indent="0" algn="ctr" rtl="0">
              <a:lnSpc>
                <a:spcPct val="133333"/>
              </a:lnSpc>
              <a:spcBef>
                <a:spcPts val="0"/>
              </a:spcBef>
              <a:spcAft>
                <a:spcPts val="0"/>
              </a:spcAft>
              <a:buClr>
                <a:srgbClr val="000000"/>
              </a:buClr>
              <a:buSzPts val="3600"/>
              <a:buFont typeface="Arial"/>
              <a:buNone/>
            </a:pPr>
            <a:r>
              <a:rPr lang="en-US" sz="3600" b="1">
                <a:solidFill>
                  <a:srgbClr val="33254A"/>
                </a:solidFill>
                <a:latin typeface="Josefin Sans Medium"/>
                <a:ea typeface="Josefin Sans Medium"/>
                <a:cs typeface="Josefin Sans Medium"/>
                <a:sym typeface="Josefin Sans Medium"/>
              </a:rPr>
              <a:t>Reflecting on Stakeholder Engagement in Maryland and Texas</a:t>
            </a:r>
            <a:endParaRPr sz="1400" b="0" i="0" u="none" strike="noStrike" cap="none">
              <a:solidFill>
                <a:srgbClr val="000000"/>
              </a:solidFill>
              <a:latin typeface="Arial"/>
              <a:ea typeface="Arial"/>
              <a:cs typeface="Arial"/>
              <a:sym typeface="Arial"/>
            </a:endParaRPr>
          </a:p>
        </p:txBody>
      </p:sp>
      <p:sp>
        <p:nvSpPr>
          <p:cNvPr id="214" name="Google Shape;214;g3e30de21922_0_632"/>
          <p:cNvSpPr/>
          <p:nvPr/>
        </p:nvSpPr>
        <p:spPr>
          <a:xfrm>
            <a:off x="-3544" y="-20578"/>
            <a:ext cx="1911536" cy="775234"/>
          </a:xfrm>
          <a:custGeom>
            <a:avLst/>
            <a:gdLst/>
            <a:ahLst/>
            <a:cxnLst/>
            <a:rect l="l" t="t" r="r" b="b"/>
            <a:pathLst>
              <a:path w="3324410" h="1348233" extrusionOk="0">
                <a:moveTo>
                  <a:pt x="0" y="0"/>
                </a:moveTo>
                <a:lnTo>
                  <a:pt x="3324410" y="0"/>
                </a:lnTo>
                <a:lnTo>
                  <a:pt x="3324410" y="1348233"/>
                </a:lnTo>
                <a:lnTo>
                  <a:pt x="0" y="134823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5" name="Google Shape;215;g3e30de21922_0_632" descr="A black and white logo&#10;&#10;AI-generated content may be incorrect."/>
          <p:cNvPicPr preferRelativeResize="0"/>
          <p:nvPr/>
        </p:nvPicPr>
        <p:blipFill rotWithShape="1">
          <a:blip r:embed="rId5">
            <a:alphaModFix/>
          </a:blip>
          <a:srcRect/>
          <a:stretch/>
        </p:blipFill>
        <p:spPr>
          <a:xfrm>
            <a:off x="124133" y="8572500"/>
            <a:ext cx="5227169" cy="1450835"/>
          </a:xfrm>
          <a:prstGeom prst="rect">
            <a:avLst/>
          </a:prstGeom>
          <a:noFill/>
          <a:ln>
            <a:noFill/>
          </a:ln>
        </p:spPr>
      </p:pic>
      <p:sp>
        <p:nvSpPr>
          <p:cNvPr id="216" name="Google Shape;216;g3e30de21922_0_632"/>
          <p:cNvSpPr/>
          <p:nvPr/>
        </p:nvSpPr>
        <p:spPr>
          <a:xfrm>
            <a:off x="8664200" y="1636574"/>
            <a:ext cx="3367200" cy="7869600"/>
          </a:xfrm>
          <a:prstGeom prst="rect">
            <a:avLst/>
          </a:prstGeom>
          <a:solidFill>
            <a:srgbClr val="FFFFFF">
              <a:alpha val="5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7" name="Google Shape;217;g3e30de21922_0_632"/>
          <p:cNvSpPr/>
          <p:nvPr/>
        </p:nvSpPr>
        <p:spPr>
          <a:xfrm>
            <a:off x="9963171" y="9304610"/>
            <a:ext cx="685800" cy="685800"/>
          </a:xfrm>
          <a:prstGeom prst="ellipse">
            <a:avLst/>
          </a:prstGeom>
          <a:solidFill>
            <a:srgbClr val="D9D5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8" name="Google Shape;218;g3e30de21922_0_632"/>
          <p:cNvSpPr/>
          <p:nvPr/>
        </p:nvSpPr>
        <p:spPr>
          <a:xfrm>
            <a:off x="9918096" y="1446674"/>
            <a:ext cx="685800" cy="685800"/>
          </a:xfrm>
          <a:prstGeom prst="ellipse">
            <a:avLst/>
          </a:prstGeom>
          <a:solidFill>
            <a:srgbClr val="D9D5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g3e30de21922_0_632"/>
          <p:cNvSpPr txBox="1"/>
          <p:nvPr/>
        </p:nvSpPr>
        <p:spPr>
          <a:xfrm>
            <a:off x="8678567" y="5528742"/>
            <a:ext cx="3255000" cy="1108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a:latin typeface="Josefin Sans SemiBold"/>
                <a:ea typeface="Josefin Sans SemiBold"/>
                <a:cs typeface="Josefin Sans SemiBold"/>
                <a:sym typeface="Josefin Sans SemiBold"/>
              </a:rPr>
              <a:t>Elena Quiroz-Livanis</a:t>
            </a:r>
            <a:endParaRPr sz="1400" b="0" i="0" u="none" strike="noStrike" cap="none">
              <a:solidFill>
                <a:srgbClr val="000000"/>
              </a:solidFill>
              <a:latin typeface="Arial"/>
              <a:ea typeface="Arial"/>
              <a:cs typeface="Arial"/>
              <a:sym typeface="Arial"/>
            </a:endParaRPr>
          </a:p>
        </p:txBody>
      </p:sp>
      <p:sp>
        <p:nvSpPr>
          <p:cNvPr id="220" name="Google Shape;220;g3e30de21922_0_632"/>
          <p:cNvSpPr txBox="1"/>
          <p:nvPr/>
        </p:nvSpPr>
        <p:spPr>
          <a:xfrm>
            <a:off x="8622597" y="6796326"/>
            <a:ext cx="3367200" cy="1108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latin typeface="Josefin Sans Medium"/>
                <a:ea typeface="Josefin Sans Medium"/>
                <a:cs typeface="Josefin Sans Medium"/>
                <a:sym typeface="Josefin Sans Medium"/>
              </a:rPr>
              <a:t>Acting Secretary, Maryland Higher Education Commission</a:t>
            </a:r>
            <a:endParaRPr sz="1400" b="0" i="0" u="none" strike="noStrike" cap="none">
              <a:solidFill>
                <a:srgbClr val="000000"/>
              </a:solidFill>
              <a:latin typeface="Arial"/>
              <a:ea typeface="Arial"/>
              <a:cs typeface="Arial"/>
              <a:sym typeface="Arial"/>
            </a:endParaRPr>
          </a:p>
        </p:txBody>
      </p:sp>
      <p:pic>
        <p:nvPicPr>
          <p:cNvPr id="221" name="Google Shape;221;g3e30de21922_0_632" title="Quiroz, Elena.jpg"/>
          <p:cNvPicPr preferRelativeResize="0"/>
          <p:nvPr/>
        </p:nvPicPr>
        <p:blipFill rotWithShape="1">
          <a:blip r:embed="rId6">
            <a:alphaModFix/>
          </a:blip>
          <a:srcRect l="7380" t="3367" r="-7380" b="16652"/>
          <a:stretch/>
        </p:blipFill>
        <p:spPr>
          <a:xfrm flipH="1">
            <a:off x="8918006" y="2484582"/>
            <a:ext cx="2705100" cy="2705100"/>
          </a:xfrm>
          <a:prstGeom prst="ellipse">
            <a:avLst/>
          </a:prstGeom>
          <a:noFill/>
          <a:ln>
            <a:noFill/>
          </a:ln>
        </p:spPr>
      </p:pic>
      <p:grpSp>
        <p:nvGrpSpPr>
          <p:cNvPr id="222" name="Google Shape;222;g3e30de21922_0_632"/>
          <p:cNvGrpSpPr/>
          <p:nvPr/>
        </p:nvGrpSpPr>
        <p:grpSpPr>
          <a:xfrm>
            <a:off x="12958700" y="1368941"/>
            <a:ext cx="3379336" cy="8621461"/>
            <a:chOff x="13769536" y="1649274"/>
            <a:chExt cx="3379336" cy="8621461"/>
          </a:xfrm>
        </p:grpSpPr>
        <p:sp>
          <p:nvSpPr>
            <p:cNvPr id="223" name="Google Shape;223;g3e30de21922_0_632"/>
            <p:cNvSpPr/>
            <p:nvPr/>
          </p:nvSpPr>
          <p:spPr>
            <a:xfrm>
              <a:off x="13769536" y="1910858"/>
              <a:ext cx="3367200" cy="7875600"/>
            </a:xfrm>
            <a:prstGeom prst="rect">
              <a:avLst/>
            </a:prstGeom>
            <a:solidFill>
              <a:srgbClr val="FFFFFF">
                <a:alpha val="5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4" name="Google Shape;224;g3e30de21922_0_632"/>
            <p:cNvSpPr txBox="1"/>
            <p:nvPr/>
          </p:nvSpPr>
          <p:spPr>
            <a:xfrm>
              <a:off x="14077081" y="5731342"/>
              <a:ext cx="2864700" cy="1108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a:latin typeface="Josefin Sans SemiBold"/>
                  <a:ea typeface="Josefin Sans SemiBold"/>
                  <a:cs typeface="Josefin Sans SemiBold"/>
                  <a:sym typeface="Josefin Sans SemiBold"/>
                </a:rPr>
                <a:t>Melissa Henderson</a:t>
              </a:r>
              <a:endParaRPr sz="1400" b="0" i="0" u="none" strike="noStrike" cap="none">
                <a:solidFill>
                  <a:srgbClr val="000000"/>
                </a:solidFill>
                <a:latin typeface="Arial"/>
                <a:ea typeface="Arial"/>
                <a:cs typeface="Arial"/>
                <a:sym typeface="Arial"/>
              </a:endParaRPr>
            </a:p>
          </p:txBody>
        </p:sp>
        <p:sp>
          <p:nvSpPr>
            <p:cNvPr id="225" name="Google Shape;225;g3e30de21922_0_632"/>
            <p:cNvSpPr txBox="1"/>
            <p:nvPr/>
          </p:nvSpPr>
          <p:spPr>
            <a:xfrm>
              <a:off x="13781672" y="6998926"/>
              <a:ext cx="3367200" cy="2586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latin typeface="Josefin Sans Medium"/>
                  <a:ea typeface="Josefin Sans Medium"/>
                  <a:cs typeface="Josefin Sans Medium"/>
                  <a:sym typeface="Josefin Sans Medium"/>
                </a:rPr>
                <a:t>Assoc. Commissioner for Strategic Partnerships, Texas Higher Education Coordinating Board; Exec. Director, Texas Higher Education Foundation</a:t>
              </a:r>
              <a:endParaRPr sz="1400" b="0" i="0" u="none" strike="noStrike" cap="none">
                <a:solidFill>
                  <a:srgbClr val="000000"/>
                </a:solidFill>
                <a:latin typeface="Arial"/>
                <a:ea typeface="Arial"/>
                <a:cs typeface="Arial"/>
                <a:sym typeface="Arial"/>
              </a:endParaRPr>
            </a:p>
          </p:txBody>
        </p:sp>
        <p:pic>
          <p:nvPicPr>
            <p:cNvPr id="226" name="Google Shape;226;g3e30de21922_0_632" title="THECB_Melissa.jpg"/>
            <p:cNvPicPr preferRelativeResize="0"/>
            <p:nvPr/>
          </p:nvPicPr>
          <p:blipFill rotWithShape="1">
            <a:blip r:embed="rId7">
              <a:alphaModFix/>
            </a:blip>
            <a:srcRect b="22714"/>
            <a:stretch/>
          </p:blipFill>
          <p:spPr>
            <a:xfrm flipH="1">
              <a:off x="14077081" y="2688706"/>
              <a:ext cx="2705100" cy="2705100"/>
            </a:xfrm>
            <a:prstGeom prst="ellipse">
              <a:avLst/>
            </a:prstGeom>
            <a:noFill/>
            <a:ln>
              <a:noFill/>
            </a:ln>
          </p:spPr>
        </p:pic>
        <p:sp>
          <p:nvSpPr>
            <p:cNvPr id="227" name="Google Shape;227;g3e30de21922_0_632"/>
            <p:cNvSpPr/>
            <p:nvPr/>
          </p:nvSpPr>
          <p:spPr>
            <a:xfrm>
              <a:off x="15086746" y="9584935"/>
              <a:ext cx="685800" cy="685800"/>
            </a:xfrm>
            <a:prstGeom prst="ellipse">
              <a:avLst/>
            </a:prstGeom>
            <a:solidFill>
              <a:srgbClr val="D9D5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8" name="Google Shape;228;g3e30de21922_0_632"/>
            <p:cNvSpPr/>
            <p:nvPr/>
          </p:nvSpPr>
          <p:spPr>
            <a:xfrm>
              <a:off x="15077171" y="1649274"/>
              <a:ext cx="685800" cy="685800"/>
            </a:xfrm>
            <a:prstGeom prst="ellipse">
              <a:avLst/>
            </a:prstGeom>
            <a:solidFill>
              <a:srgbClr val="D9D5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Custom</PresentationFormat>
  <Paragraphs>68</Paragraphs>
  <Slides>11</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Josefin Sans</vt:lpstr>
      <vt:lpstr>Arial</vt:lpstr>
      <vt:lpstr>Josefin Sans Medium</vt:lpstr>
      <vt:lpstr>Calibri</vt:lpstr>
      <vt:lpstr>Josefin Sans SemiBold</vt:lpstr>
      <vt:lpstr>Roboto</vt:lpstr>
      <vt:lpstr>Josefin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Angela Kelly</dc:creator>
  <cp:lastModifiedBy>Jessica Collis</cp:lastModifiedBy>
  <cp:revision>1</cp:revision>
  <dcterms:created xsi:type="dcterms:W3CDTF">2006-08-16T00:00:00Z</dcterms:created>
  <dcterms:modified xsi:type="dcterms:W3CDTF">2026-06-15T18:26:29Z</dcterms:modified>
</cp:coreProperties>
</file>