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8288000" cy="10287000"/>
  <p:notesSz cx="6858000" cy="9144000"/>
  <p:embeddedFontLst>
    <p:embeddedFont>
      <p:font typeface="Josefin Sans" pitchFamily="2" charset="77"/>
      <p:regular r:id="rId30"/>
      <p:bold r:id="rId31"/>
      <p:italic r:id="rId32"/>
      <p:boldItalic r:id="rId33"/>
    </p:embeddedFont>
    <p:embeddedFont>
      <p:font typeface="Josefin Sans Light" pitchFamily="2" charset="77"/>
      <p:regular r:id="rId34"/>
      <p:bold r:id="rId35"/>
      <p:italic r:id="rId36"/>
      <p:boldItalic r:id="rId37"/>
    </p:embeddedFont>
    <p:embeddedFont>
      <p:font typeface="Josefin Sans Medium" pitchFamily="2" charset="77"/>
      <p:regular r:id="rId38"/>
      <p:bold r:id="rId39"/>
      <p:italic r:id="rId40"/>
      <p:boldItalic r:id="rId41"/>
    </p:embeddedFont>
    <p:embeddedFont>
      <p:font typeface="Josefin Sans SemiBold" pitchFamily="2" charset="77"/>
      <p:regular r:id="rId42"/>
      <p:bold r:id="rId43"/>
      <p:italic r:id="rId44"/>
      <p:boldItalic r:id="rId45"/>
    </p:embeddedFont>
    <p:embeddedFont>
      <p:font typeface="Josefin Sans Thin" pitchFamily="2" charset="77"/>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s7DzO/DFtP+/2wJCL1KQFxJtr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86"/>
  </p:normalViewPr>
  <p:slideViewPr>
    <p:cSldViewPr snapToGrid="0">
      <p:cViewPr varScale="1">
        <p:scale>
          <a:sx n="70" d="100"/>
          <a:sy n="70" d="100"/>
        </p:scale>
        <p:origin x="768"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customschemas.google.com/relationships/presentationmetadata" Target="meta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ca33961972_1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3ca33961972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ca33961972_1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g3ca33961972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c1b222f9e_0_7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332" name="Google Shape;332;g3bc1b222f9e_0_7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bce09d539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354" name="Google Shape;354;g3bce09d539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c8a8f9dc2c_0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371" name="Google Shape;371;g3c8a8f9dc2c_0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c8a8f9dc2c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415" name="Google Shape;415;g3c8a8f9dc2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c8a8f9dc2c_0_8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1100"/>
              </a:spcAft>
              <a:buClr>
                <a:schemeClr val="dk1"/>
              </a:buClr>
              <a:buSzPts val="1100"/>
              <a:buFont typeface="Arial"/>
              <a:buNone/>
            </a:pPr>
            <a:endParaRPr/>
          </a:p>
        </p:txBody>
      </p:sp>
      <p:sp>
        <p:nvSpPr>
          <p:cNvPr id="429" name="Google Shape;429;g3c8a8f9dc2c_0_8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c8a8f9dc2c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3c8a8f9dc2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bc1b222f9e_0_7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3bc1b222f9e_0_7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be9f120c2b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g3be9f120c2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c74b601c0f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3c74b601c0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bc1b222f9e_0_13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3bc1b222f9e_0_1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be60467ae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3be60467ae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be60467aef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g3be60467aef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ca544872c3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3ca544872c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bc1b222f9e_0_1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g3bc1b222f9e_0_1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bc1b222f9e_0_15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9" name="Google Shape;549;g3bc1b222f9e_0_15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bc1b222f9e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3bc1b222f9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bc1b222f9e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g3bc1b222f9e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bc1b222f9e_0_7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3bc1b222f9e_0_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be9f120c2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3be9f120c2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c8a8f9dc2c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g3c8a8f9dc2c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be9f120c2b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3be9f120c2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ca33961972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3ca33961972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3bc1b222f9e_0_48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bc1b222f9e_0_48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3bc1b222f9e_0_4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3bc1b222f9e_0_486"/>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bc1b222f9e_0_48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3bc1b222f9e_0_48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bc1b222f9e_0_48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bc1b222f9e_0_4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3bc1b222f9e_0_4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bc1b222f9e_0_49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3bc1b222f9e_0_4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bc1b222f9e_0_4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bc1b222f9e_0_4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3bc1b222f9e_0_49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3bc1b222f9e_0_49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3bc1b222f9e_0_4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3bc1b222f9e_0_4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bc1b222f9e_0_4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3bc1b222f9e_0_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bc1b222f9e_0_50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3bc1b222f9e_0_50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3bc1b222f9e_0_50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bc1b222f9e_0_50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3bc1b222f9e_0_5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3bc1b222f9e_0_5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3bc1b222f9e_0_51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3bc1b222f9e_0_51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3bc1b222f9e_0_51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3bc1b222f9e_0_51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3bc1b222f9e_0_5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bc1b222f9e_0_5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bc1b222f9e_0_5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3bc1b222f9e_0_5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bc1b222f9e_0_5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bc1b222f9e_0_5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bc1b222f9e_0_5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bc1b222f9e_0_525"/>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bc1b222f9e_0_52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3bc1b222f9e_0_52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3bc1b222f9e_0_5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bc1b222f9e_0_5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bc1b222f9e_0_5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bc1b222f9e_0_532"/>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bc1b222f9e_0_532"/>
          <p:cNvSpPr>
            <a:spLocks noGrp="1"/>
          </p:cNvSpPr>
          <p:nvPr>
            <p:ph type="pic" idx="2"/>
          </p:nvPr>
        </p:nvSpPr>
        <p:spPr>
          <a:xfrm>
            <a:off x="1792288" y="612775"/>
            <a:ext cx="5486400" cy="4114800"/>
          </a:xfrm>
          <a:prstGeom prst="rect">
            <a:avLst/>
          </a:prstGeom>
          <a:noFill/>
          <a:ln>
            <a:noFill/>
          </a:ln>
        </p:spPr>
      </p:sp>
      <p:sp>
        <p:nvSpPr>
          <p:cNvPr id="143" name="Google Shape;143;g3bc1b222f9e_0_532"/>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3bc1b222f9e_0_5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bc1b222f9e_0_5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bc1b222f9e_0_5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bc1b222f9e_0_5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bc1b222f9e_0_539"/>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3bc1b222f9e_0_53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bc1b222f9e_0_53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bc1b222f9e_0_5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bc1b222f9e_0_545"/>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bc1b222f9e_0_545"/>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3bc1b222f9e_0_54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bc1b222f9e_0_54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bc1b222f9e_0_5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subtitle- Aspirational Narrative">
  <p:cSld name="2_Title- subtitle- Aspirational Narrative">
    <p:spTree>
      <p:nvGrpSpPr>
        <p:cNvPr id="1" name="Shape 159"/>
        <p:cNvGrpSpPr/>
        <p:nvPr/>
      </p:nvGrpSpPr>
      <p:grpSpPr>
        <a:xfrm>
          <a:off x="0" y="0"/>
          <a:ext cx="0" cy="0"/>
          <a:chOff x="0" y="0"/>
          <a:chExt cx="0" cy="0"/>
        </a:xfrm>
      </p:grpSpPr>
      <p:sp>
        <p:nvSpPr>
          <p:cNvPr id="160" name="Google Shape;160;g3bc1b222f9e_0_551"/>
          <p:cNvSpPr txBox="1">
            <a:spLocks noGrp="1"/>
          </p:cNvSpPr>
          <p:nvPr>
            <p:ph type="title"/>
          </p:nvPr>
        </p:nvSpPr>
        <p:spPr>
          <a:xfrm>
            <a:off x="838202" y="1232603"/>
            <a:ext cx="16973100" cy="769500"/>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3bc1b222f9e_0_55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3bc1b222f9e_0_55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3bc1b222f9e_0_5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4" name="Google Shape;164;g3bc1b222f9e_0_551"/>
          <p:cNvSpPr txBox="1">
            <a:spLocks noGrp="1"/>
          </p:cNvSpPr>
          <p:nvPr>
            <p:ph type="body" idx="1"/>
          </p:nvPr>
        </p:nvSpPr>
        <p:spPr>
          <a:xfrm>
            <a:off x="10399163" y="2446628"/>
            <a:ext cx="7412700" cy="654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subtitle aspirational narrative">
  <p:cSld name="1_Title-subtitle aspirational narrative">
    <p:spTree>
      <p:nvGrpSpPr>
        <p:cNvPr id="1" name="Shape 165"/>
        <p:cNvGrpSpPr/>
        <p:nvPr/>
      </p:nvGrpSpPr>
      <p:grpSpPr>
        <a:xfrm>
          <a:off x="0" y="0"/>
          <a:ext cx="0" cy="0"/>
          <a:chOff x="0" y="0"/>
          <a:chExt cx="0" cy="0"/>
        </a:xfrm>
      </p:grpSpPr>
      <p:sp>
        <p:nvSpPr>
          <p:cNvPr id="166" name="Google Shape;166;g3bc1b222f9e_0_557"/>
          <p:cNvSpPr txBox="1">
            <a:spLocks noGrp="1"/>
          </p:cNvSpPr>
          <p:nvPr>
            <p:ph type="title"/>
          </p:nvPr>
        </p:nvSpPr>
        <p:spPr>
          <a:xfrm>
            <a:off x="688086" y="528211"/>
            <a:ext cx="16911900" cy="769500"/>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bc1b222f9e_0_55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g3bc1b222f9e_0_55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3bc1b222f9e_0_5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0" name="Google Shape;170;g3bc1b222f9e_0_557"/>
          <p:cNvSpPr txBox="1">
            <a:spLocks noGrp="1"/>
          </p:cNvSpPr>
          <p:nvPr>
            <p:ph type="body" idx="1"/>
          </p:nvPr>
        </p:nvSpPr>
        <p:spPr>
          <a:xfrm>
            <a:off x="3597215" y="2387333"/>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accent1"/>
              </a:buClr>
              <a:buSzPts val="3600"/>
              <a:buChar char="•"/>
              <a:defRPr sz="3600" b="0" i="0">
                <a:solidFill>
                  <a:schemeClr val="accent1"/>
                </a:solidFill>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1" name="Google Shape;171;g3bc1b222f9e_0_557"/>
          <p:cNvSpPr txBox="1">
            <a:spLocks noGrp="1"/>
          </p:cNvSpPr>
          <p:nvPr>
            <p:ph type="body" idx="2"/>
          </p:nvPr>
        </p:nvSpPr>
        <p:spPr>
          <a:xfrm>
            <a:off x="3597215" y="3073133"/>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dk1"/>
              </a:buClr>
              <a:buSzPts val="3600"/>
              <a:buChar char="•"/>
              <a:defRPr sz="36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2" name="Google Shape;172;g3bc1b222f9e_0_557"/>
          <p:cNvSpPr txBox="1">
            <a:spLocks noGrp="1"/>
          </p:cNvSpPr>
          <p:nvPr>
            <p:ph type="body" idx="3"/>
          </p:nvPr>
        </p:nvSpPr>
        <p:spPr>
          <a:xfrm>
            <a:off x="3597215" y="3980159"/>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rgbClr val="644F90"/>
              </a:buClr>
              <a:buSzPts val="3600"/>
              <a:buChar char="•"/>
              <a:defRPr sz="3600" b="0" i="0">
                <a:solidFill>
                  <a:srgbClr val="644F90"/>
                </a:solidFill>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3" name="Google Shape;173;g3bc1b222f9e_0_557"/>
          <p:cNvSpPr txBox="1">
            <a:spLocks noGrp="1"/>
          </p:cNvSpPr>
          <p:nvPr>
            <p:ph type="body" idx="4"/>
          </p:nvPr>
        </p:nvSpPr>
        <p:spPr>
          <a:xfrm>
            <a:off x="3597215" y="4665959"/>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dk1"/>
              </a:buClr>
              <a:buSzPts val="3600"/>
              <a:buChar char="•"/>
              <a:defRPr sz="36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4" name="Google Shape;174;g3bc1b222f9e_0_557"/>
          <p:cNvSpPr txBox="1">
            <a:spLocks noGrp="1"/>
          </p:cNvSpPr>
          <p:nvPr>
            <p:ph type="body" idx="5"/>
          </p:nvPr>
        </p:nvSpPr>
        <p:spPr>
          <a:xfrm>
            <a:off x="3597215" y="5528741"/>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accent6"/>
              </a:buClr>
              <a:buSzPts val="3600"/>
              <a:buChar char="•"/>
              <a:defRPr sz="3600" b="0" i="0">
                <a:solidFill>
                  <a:schemeClr val="accent6"/>
                </a:solidFill>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5" name="Google Shape;175;g3bc1b222f9e_0_557"/>
          <p:cNvSpPr txBox="1">
            <a:spLocks noGrp="1"/>
          </p:cNvSpPr>
          <p:nvPr>
            <p:ph type="body" idx="6"/>
          </p:nvPr>
        </p:nvSpPr>
        <p:spPr>
          <a:xfrm>
            <a:off x="3597215" y="6214541"/>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dk1"/>
              </a:buClr>
              <a:buSzPts val="3600"/>
              <a:buChar char="•"/>
              <a:defRPr sz="36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6" name="Google Shape;176;g3bc1b222f9e_0_557"/>
          <p:cNvSpPr txBox="1">
            <a:spLocks noGrp="1"/>
          </p:cNvSpPr>
          <p:nvPr>
            <p:ph type="body" idx="7"/>
          </p:nvPr>
        </p:nvSpPr>
        <p:spPr>
          <a:xfrm>
            <a:off x="3597215" y="7033076"/>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accent4"/>
              </a:buClr>
              <a:buSzPts val="3600"/>
              <a:buChar char="•"/>
              <a:defRPr sz="3600" b="0" i="0">
                <a:solidFill>
                  <a:schemeClr val="accent4"/>
                </a:solidFill>
                <a:latin typeface="Arial"/>
                <a:ea typeface="Arial"/>
                <a:cs typeface="Arial"/>
                <a:sym typeface="Aria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7" name="Google Shape;177;g3bc1b222f9e_0_557"/>
          <p:cNvSpPr txBox="1">
            <a:spLocks noGrp="1"/>
          </p:cNvSpPr>
          <p:nvPr>
            <p:ph type="body" idx="8"/>
          </p:nvPr>
        </p:nvSpPr>
        <p:spPr>
          <a:xfrm>
            <a:off x="3597215" y="7718876"/>
            <a:ext cx="12792600" cy="545100"/>
          </a:xfrm>
          <a:prstGeom prst="rect">
            <a:avLst/>
          </a:prstGeom>
          <a:noFill/>
          <a:ln>
            <a:noFill/>
          </a:ln>
        </p:spPr>
        <p:txBody>
          <a:bodyPr spcFirstLastPara="1" wrap="square" lIns="91425" tIns="45700" rIns="91425" bIns="45700" anchor="t" anchorCtr="0">
            <a:noAutofit/>
          </a:bodyPr>
          <a:lstStyle>
            <a:lvl1pPr marL="457200" lvl="0" indent="-457200" algn="l">
              <a:lnSpc>
                <a:spcPct val="100000"/>
              </a:lnSpc>
              <a:spcBef>
                <a:spcPts val="720"/>
              </a:spcBef>
              <a:spcAft>
                <a:spcPts val="0"/>
              </a:spcAft>
              <a:buClr>
                <a:schemeClr val="dk1"/>
              </a:buClr>
              <a:buSzPts val="3600"/>
              <a:buChar char="•"/>
              <a:defRPr sz="36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arrative Framework-with title 02">
  <p:cSld name="Narrative Framework-with title 02">
    <p:spTree>
      <p:nvGrpSpPr>
        <p:cNvPr id="1" name="Shape 178"/>
        <p:cNvGrpSpPr/>
        <p:nvPr/>
      </p:nvGrpSpPr>
      <p:grpSpPr>
        <a:xfrm>
          <a:off x="0" y="0"/>
          <a:ext cx="0" cy="0"/>
          <a:chOff x="0" y="0"/>
          <a:chExt cx="0" cy="0"/>
        </a:xfrm>
      </p:grpSpPr>
      <p:sp>
        <p:nvSpPr>
          <p:cNvPr id="179" name="Google Shape;179;g3bc1b222f9e_0_570"/>
          <p:cNvSpPr txBox="1">
            <a:spLocks noGrp="1"/>
          </p:cNvSpPr>
          <p:nvPr>
            <p:ph type="title"/>
          </p:nvPr>
        </p:nvSpPr>
        <p:spPr>
          <a:xfrm>
            <a:off x="688086" y="1799293"/>
            <a:ext cx="8110800" cy="701700"/>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g3bc1b222f9e_0_570"/>
          <p:cNvSpPr txBox="1">
            <a:spLocks noGrp="1"/>
          </p:cNvSpPr>
          <p:nvPr>
            <p:ph type="dt" idx="10"/>
          </p:nvPr>
        </p:nvSpPr>
        <p:spPr>
          <a:xfrm>
            <a:off x="14722998" y="9534525"/>
            <a:ext cx="1666800" cy="547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81" name="Google Shape;181;g3bc1b222f9e_0_570"/>
          <p:cNvSpPr txBox="1">
            <a:spLocks noGrp="1"/>
          </p:cNvSpPr>
          <p:nvPr>
            <p:ph type="ftr" idx="11"/>
          </p:nvPr>
        </p:nvSpPr>
        <p:spPr>
          <a:xfrm>
            <a:off x="695930" y="9534525"/>
            <a:ext cx="13627800" cy="5478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82" name="Google Shape;182;g3bc1b222f9e_0_570"/>
          <p:cNvSpPr txBox="1">
            <a:spLocks noGrp="1"/>
          </p:cNvSpPr>
          <p:nvPr>
            <p:ph type="sldNum" idx="12"/>
          </p:nvPr>
        </p:nvSpPr>
        <p:spPr>
          <a:xfrm>
            <a:off x="16511288" y="9534525"/>
            <a:ext cx="1300500" cy="5478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83" name="Google Shape;183;g3bc1b222f9e_0_570"/>
          <p:cNvPicPr preferRelativeResize="0"/>
          <p:nvPr/>
        </p:nvPicPr>
        <p:blipFill rotWithShape="1">
          <a:blip r:embed="rId2">
            <a:alphaModFix/>
          </a:blip>
          <a:srcRect t="7640" b="10559"/>
          <a:stretch/>
        </p:blipFill>
        <p:spPr>
          <a:xfrm>
            <a:off x="6205650" y="1572267"/>
            <a:ext cx="12281074" cy="7962259"/>
          </a:xfrm>
          <a:prstGeom prst="rect">
            <a:avLst/>
          </a:prstGeom>
          <a:noFill/>
          <a:ln>
            <a:noFill/>
          </a:ln>
        </p:spPr>
      </p:pic>
      <p:cxnSp>
        <p:nvCxnSpPr>
          <p:cNvPr id="184" name="Google Shape;184;g3bc1b222f9e_0_570"/>
          <p:cNvCxnSpPr/>
          <p:nvPr/>
        </p:nvCxnSpPr>
        <p:spPr>
          <a:xfrm>
            <a:off x="8351134" y="7847636"/>
            <a:ext cx="7899900" cy="0"/>
          </a:xfrm>
          <a:prstGeom prst="straightConnector1">
            <a:avLst/>
          </a:prstGeom>
          <a:noFill/>
          <a:ln w="9525" cap="flat" cmpd="sng">
            <a:solidFill>
              <a:srgbClr val="262626"/>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185"/>
        <p:cNvGrpSpPr/>
        <p:nvPr/>
      </p:nvGrpSpPr>
      <p:grpSpPr>
        <a:xfrm>
          <a:off x="0" y="0"/>
          <a:ext cx="0" cy="0"/>
          <a:chOff x="0" y="0"/>
          <a:chExt cx="0" cy="0"/>
        </a:xfrm>
      </p:grpSpPr>
      <p:pic>
        <p:nvPicPr>
          <p:cNvPr id="186" name="Google Shape;186;g3bc1b222f9e_0_577"/>
          <p:cNvPicPr preferRelativeResize="0"/>
          <p:nvPr/>
        </p:nvPicPr>
        <p:blipFill rotWithShape="1">
          <a:blip r:embed="rId2">
            <a:alphaModFix/>
          </a:blip>
          <a:srcRect/>
          <a:stretch/>
        </p:blipFill>
        <p:spPr>
          <a:xfrm>
            <a:off x="-1" y="618"/>
            <a:ext cx="18290206" cy="10287002"/>
          </a:xfrm>
          <a:prstGeom prst="rect">
            <a:avLst/>
          </a:prstGeom>
          <a:noFill/>
          <a:ln>
            <a:noFill/>
          </a:ln>
        </p:spPr>
      </p:pic>
      <p:sp>
        <p:nvSpPr>
          <p:cNvPr id="187" name="Google Shape;187;g3bc1b222f9e_0_577"/>
          <p:cNvSpPr txBox="1"/>
          <p:nvPr/>
        </p:nvSpPr>
        <p:spPr>
          <a:xfrm>
            <a:off x="16323899" y="9454749"/>
            <a:ext cx="1086000" cy="446400"/>
          </a:xfrm>
          <a:prstGeom prst="rect">
            <a:avLst/>
          </a:prstGeom>
          <a:noFill/>
          <a:ln>
            <a:noFill/>
          </a:ln>
        </p:spPr>
        <p:txBody>
          <a:bodyPr spcFirstLastPara="1" wrap="square" lIns="137150" tIns="68550" rIns="137150" bIns="6855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nd Content 1" type="tx">
  <p:cSld name="TITLE_AND_BODY">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g3bc1b222f9e_0_580"/>
          <p:cNvSpPr txBox="1">
            <a:spLocks noGrp="1"/>
          </p:cNvSpPr>
          <p:nvPr>
            <p:ph type="title"/>
          </p:nvPr>
        </p:nvSpPr>
        <p:spPr>
          <a:xfrm>
            <a:off x="2971799" y="-3"/>
            <a:ext cx="12344400" cy="2134800"/>
          </a:xfrm>
          <a:prstGeom prst="rect">
            <a:avLst/>
          </a:prstGeom>
          <a:noFill/>
          <a:ln>
            <a:noFill/>
          </a:ln>
        </p:spPr>
        <p:txBody>
          <a:bodyPr spcFirstLastPara="1" wrap="square" lIns="137150" tIns="137150" rIns="137150" bIns="137150" anchor="ctr" anchorCtr="0">
            <a:normAutofit/>
          </a:bodyPr>
          <a:lstStyle>
            <a:lvl1pPr lvl="0" algn="l">
              <a:lnSpc>
                <a:spcPct val="100000"/>
              </a:lnSpc>
              <a:spcBef>
                <a:spcPts val="0"/>
              </a:spcBef>
              <a:spcAft>
                <a:spcPts val="0"/>
              </a:spcAft>
              <a:buClr>
                <a:srgbClr val="364359"/>
              </a:buClr>
              <a:buSzPts val="3900"/>
              <a:buFont typeface="Verdana"/>
              <a:buNone/>
              <a:defRPr sz="3900" b="1">
                <a:solidFill>
                  <a:srgbClr val="364359"/>
                </a:solidFill>
                <a:latin typeface="Verdana"/>
                <a:ea typeface="Verdana"/>
                <a:cs typeface="Verdana"/>
                <a:sym typeface="Verdana"/>
              </a:defRPr>
            </a:lvl1pPr>
            <a:lvl2pPr lvl="1" algn="ctr">
              <a:lnSpc>
                <a:spcPct val="100000"/>
              </a:lnSpc>
              <a:spcBef>
                <a:spcPts val="0"/>
              </a:spcBef>
              <a:spcAft>
                <a:spcPts val="0"/>
              </a:spcAft>
              <a:buClr>
                <a:srgbClr val="000000"/>
              </a:buClr>
              <a:buSzPts val="2700"/>
              <a:buNone/>
              <a:defRPr/>
            </a:lvl2pPr>
            <a:lvl3pPr lvl="2" algn="ctr">
              <a:lnSpc>
                <a:spcPct val="100000"/>
              </a:lnSpc>
              <a:spcBef>
                <a:spcPts val="0"/>
              </a:spcBef>
              <a:spcAft>
                <a:spcPts val="0"/>
              </a:spcAft>
              <a:buClr>
                <a:srgbClr val="000000"/>
              </a:buClr>
              <a:buSzPts val="2700"/>
              <a:buNone/>
              <a:defRPr/>
            </a:lvl3pPr>
            <a:lvl4pPr lvl="3" algn="ctr">
              <a:lnSpc>
                <a:spcPct val="100000"/>
              </a:lnSpc>
              <a:spcBef>
                <a:spcPts val="0"/>
              </a:spcBef>
              <a:spcAft>
                <a:spcPts val="0"/>
              </a:spcAft>
              <a:buClr>
                <a:srgbClr val="000000"/>
              </a:buClr>
              <a:buSzPts val="2700"/>
              <a:buNone/>
              <a:defRPr/>
            </a:lvl4pPr>
            <a:lvl5pPr lvl="4" algn="ctr">
              <a:lnSpc>
                <a:spcPct val="100000"/>
              </a:lnSpc>
              <a:spcBef>
                <a:spcPts val="0"/>
              </a:spcBef>
              <a:spcAft>
                <a:spcPts val="0"/>
              </a:spcAft>
              <a:buClr>
                <a:srgbClr val="000000"/>
              </a:buClr>
              <a:buSzPts val="2700"/>
              <a:buNone/>
              <a:defRPr/>
            </a:lvl5pPr>
            <a:lvl6pPr lvl="5" algn="ctr">
              <a:lnSpc>
                <a:spcPct val="100000"/>
              </a:lnSpc>
              <a:spcBef>
                <a:spcPts val="0"/>
              </a:spcBef>
              <a:spcAft>
                <a:spcPts val="0"/>
              </a:spcAft>
              <a:buClr>
                <a:srgbClr val="000000"/>
              </a:buClr>
              <a:buSzPts val="2700"/>
              <a:buNone/>
              <a:defRPr/>
            </a:lvl6pPr>
            <a:lvl7pPr lvl="6" algn="ctr">
              <a:lnSpc>
                <a:spcPct val="100000"/>
              </a:lnSpc>
              <a:spcBef>
                <a:spcPts val="0"/>
              </a:spcBef>
              <a:spcAft>
                <a:spcPts val="0"/>
              </a:spcAft>
              <a:buClr>
                <a:srgbClr val="000000"/>
              </a:buClr>
              <a:buSzPts val="2700"/>
              <a:buNone/>
              <a:defRPr/>
            </a:lvl7pPr>
            <a:lvl8pPr lvl="7" algn="ctr">
              <a:lnSpc>
                <a:spcPct val="100000"/>
              </a:lnSpc>
              <a:spcBef>
                <a:spcPts val="0"/>
              </a:spcBef>
              <a:spcAft>
                <a:spcPts val="0"/>
              </a:spcAft>
              <a:buClr>
                <a:srgbClr val="000000"/>
              </a:buClr>
              <a:buSzPts val="2700"/>
              <a:buNone/>
              <a:defRPr/>
            </a:lvl8pPr>
            <a:lvl9pPr lvl="8" algn="ctr">
              <a:lnSpc>
                <a:spcPct val="100000"/>
              </a:lnSpc>
              <a:spcBef>
                <a:spcPts val="0"/>
              </a:spcBef>
              <a:spcAft>
                <a:spcPts val="0"/>
              </a:spcAft>
              <a:buClr>
                <a:srgbClr val="000000"/>
              </a:buClr>
              <a:buSzPts val="2700"/>
              <a:buNone/>
              <a:defRPr/>
            </a:lvl9pPr>
          </a:lstStyle>
          <a:p>
            <a:endParaRPr/>
          </a:p>
        </p:txBody>
      </p:sp>
      <p:sp>
        <p:nvSpPr>
          <p:cNvPr id="190" name="Google Shape;190;g3bc1b222f9e_0_580"/>
          <p:cNvSpPr txBox="1">
            <a:spLocks noGrp="1"/>
          </p:cNvSpPr>
          <p:nvPr>
            <p:ph type="body" idx="1"/>
          </p:nvPr>
        </p:nvSpPr>
        <p:spPr>
          <a:xfrm>
            <a:off x="2971799" y="2400300"/>
            <a:ext cx="12344400" cy="7886700"/>
          </a:xfrm>
          <a:prstGeom prst="rect">
            <a:avLst/>
          </a:prstGeom>
          <a:noFill/>
          <a:ln>
            <a:noFill/>
          </a:ln>
        </p:spPr>
        <p:txBody>
          <a:bodyPr spcFirstLastPara="1" wrap="square" lIns="137150" tIns="137150" rIns="137150" bIns="137150" anchor="t" anchorCtr="0">
            <a:normAutofit/>
          </a:bodyPr>
          <a:lstStyle>
            <a:lvl1pPr marL="457200" lvl="0" indent="-476250" algn="l">
              <a:lnSpc>
                <a:spcPct val="100000"/>
              </a:lnSpc>
              <a:spcBef>
                <a:spcPts val="600"/>
              </a:spcBef>
              <a:spcAft>
                <a:spcPts val="0"/>
              </a:spcAft>
              <a:buClr>
                <a:srgbClr val="000000"/>
              </a:buClr>
              <a:buSzPts val="3900"/>
              <a:buChar char="•"/>
              <a:defRPr sz="3900">
                <a:latin typeface="Verdana"/>
                <a:ea typeface="Verdana"/>
                <a:cs typeface="Verdana"/>
                <a:sym typeface="Verdana"/>
              </a:defRPr>
            </a:lvl1pPr>
            <a:lvl2pPr marL="914400" lvl="1" indent="-476250" algn="l">
              <a:lnSpc>
                <a:spcPct val="100000"/>
              </a:lnSpc>
              <a:spcBef>
                <a:spcPts val="600"/>
              </a:spcBef>
              <a:spcAft>
                <a:spcPts val="0"/>
              </a:spcAft>
              <a:buClr>
                <a:srgbClr val="000000"/>
              </a:buClr>
              <a:buSzPts val="3900"/>
              <a:buChar char="–"/>
              <a:defRPr sz="3900">
                <a:latin typeface="Verdana"/>
                <a:ea typeface="Verdana"/>
                <a:cs typeface="Verdana"/>
                <a:sym typeface="Verdana"/>
              </a:defRPr>
            </a:lvl2pPr>
            <a:lvl3pPr marL="1371600" lvl="2" indent="-476250" algn="l">
              <a:lnSpc>
                <a:spcPct val="100000"/>
              </a:lnSpc>
              <a:spcBef>
                <a:spcPts val="600"/>
              </a:spcBef>
              <a:spcAft>
                <a:spcPts val="0"/>
              </a:spcAft>
              <a:buClr>
                <a:srgbClr val="000000"/>
              </a:buClr>
              <a:buSzPts val="3900"/>
              <a:buChar char="•"/>
              <a:defRPr sz="3900">
                <a:latin typeface="Verdana"/>
                <a:ea typeface="Verdana"/>
                <a:cs typeface="Verdana"/>
                <a:sym typeface="Verdana"/>
              </a:defRPr>
            </a:lvl3pPr>
            <a:lvl4pPr marL="1828800" lvl="3" indent="-476250" algn="l">
              <a:lnSpc>
                <a:spcPct val="100000"/>
              </a:lnSpc>
              <a:spcBef>
                <a:spcPts val="600"/>
              </a:spcBef>
              <a:spcAft>
                <a:spcPts val="0"/>
              </a:spcAft>
              <a:buClr>
                <a:srgbClr val="000000"/>
              </a:buClr>
              <a:buSzPts val="3900"/>
              <a:buChar char="–"/>
              <a:defRPr sz="3900">
                <a:latin typeface="Verdana"/>
                <a:ea typeface="Verdana"/>
                <a:cs typeface="Verdana"/>
                <a:sym typeface="Verdana"/>
              </a:defRPr>
            </a:lvl4pPr>
            <a:lvl5pPr marL="2286000" lvl="4" indent="-476250" algn="l">
              <a:lnSpc>
                <a:spcPct val="100000"/>
              </a:lnSpc>
              <a:spcBef>
                <a:spcPts val="600"/>
              </a:spcBef>
              <a:spcAft>
                <a:spcPts val="0"/>
              </a:spcAft>
              <a:buClr>
                <a:srgbClr val="000000"/>
              </a:buClr>
              <a:buSzPts val="3900"/>
              <a:buChar char="»"/>
              <a:defRPr sz="3900">
                <a:latin typeface="Verdana"/>
                <a:ea typeface="Verdana"/>
                <a:cs typeface="Verdana"/>
                <a:sym typeface="Verdana"/>
              </a:defRPr>
            </a:lvl5pPr>
            <a:lvl6pPr marL="2743200" lvl="5" indent="-400050" algn="l">
              <a:lnSpc>
                <a:spcPct val="100000"/>
              </a:lnSpc>
              <a:spcBef>
                <a:spcPts val="1500"/>
              </a:spcBef>
              <a:spcAft>
                <a:spcPts val="0"/>
              </a:spcAft>
              <a:buClr>
                <a:srgbClr val="000000"/>
              </a:buClr>
              <a:buSzPts val="2700"/>
              <a:buChar char="•"/>
              <a:defRPr/>
            </a:lvl6pPr>
            <a:lvl7pPr marL="3200400" lvl="6" indent="-400050" algn="l">
              <a:lnSpc>
                <a:spcPct val="100000"/>
              </a:lnSpc>
              <a:spcBef>
                <a:spcPts val="1500"/>
              </a:spcBef>
              <a:spcAft>
                <a:spcPts val="0"/>
              </a:spcAft>
              <a:buClr>
                <a:srgbClr val="000000"/>
              </a:buClr>
              <a:buSzPts val="2700"/>
              <a:buChar char="•"/>
              <a:defRPr/>
            </a:lvl7pPr>
            <a:lvl8pPr marL="3657600" lvl="7" indent="-400050" algn="l">
              <a:lnSpc>
                <a:spcPct val="100000"/>
              </a:lnSpc>
              <a:spcBef>
                <a:spcPts val="1500"/>
              </a:spcBef>
              <a:spcAft>
                <a:spcPts val="0"/>
              </a:spcAft>
              <a:buClr>
                <a:srgbClr val="000000"/>
              </a:buClr>
              <a:buSzPts val="2700"/>
              <a:buChar char="•"/>
              <a:defRPr/>
            </a:lvl8pPr>
            <a:lvl9pPr marL="4114800" lvl="8" indent="-400050" algn="l">
              <a:lnSpc>
                <a:spcPct val="100000"/>
              </a:lnSpc>
              <a:spcBef>
                <a:spcPts val="1500"/>
              </a:spcBef>
              <a:spcAft>
                <a:spcPts val="0"/>
              </a:spcAft>
              <a:buClr>
                <a:srgbClr val="000000"/>
              </a:buClr>
              <a:buSzPts val="2700"/>
              <a:buChar char="•"/>
              <a:defRPr/>
            </a:lvl9pPr>
          </a:lstStyle>
          <a:p>
            <a:endParaRPr/>
          </a:p>
        </p:txBody>
      </p:sp>
      <p:sp>
        <p:nvSpPr>
          <p:cNvPr id="191" name="Google Shape;191;g3bc1b222f9e_0_580"/>
          <p:cNvSpPr txBox="1">
            <a:spLocks noGrp="1"/>
          </p:cNvSpPr>
          <p:nvPr>
            <p:ph type="sldNum" idx="12"/>
          </p:nvPr>
        </p:nvSpPr>
        <p:spPr>
          <a:xfrm>
            <a:off x="15462926" y="9381743"/>
            <a:ext cx="539100" cy="446400"/>
          </a:xfrm>
          <a:prstGeom prst="rect">
            <a:avLst/>
          </a:prstGeom>
          <a:noFill/>
          <a:ln>
            <a:noFill/>
          </a:ln>
        </p:spPr>
        <p:txBody>
          <a:bodyPr spcFirstLastPara="1" wrap="square" lIns="137150" tIns="137150" rIns="137150" bIns="137150" anchor="t" anchorCtr="0">
            <a:spAutoFit/>
          </a:bodyPr>
          <a:lstStyle>
            <a:lvl1pPr marL="0" marR="0" lvl="0"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100"/>
              <a:buFont typeface="Arial"/>
              <a:buNone/>
              <a:defRPr sz="1100" b="1" i="0" u="none" strike="noStrike" cap="none">
                <a:solidFill>
                  <a:srgbClr val="EEECE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ne Content Block - Blue Topper">
  <p:cSld name="One Content Block - Blue Topper">
    <p:spTree>
      <p:nvGrpSpPr>
        <p:cNvPr id="1" name="Shape 192"/>
        <p:cNvGrpSpPr/>
        <p:nvPr/>
      </p:nvGrpSpPr>
      <p:grpSpPr>
        <a:xfrm>
          <a:off x="0" y="0"/>
          <a:ext cx="0" cy="0"/>
          <a:chOff x="0" y="0"/>
          <a:chExt cx="0" cy="0"/>
        </a:xfrm>
      </p:grpSpPr>
      <p:sp>
        <p:nvSpPr>
          <p:cNvPr id="193" name="Google Shape;193;g3bc1b222f9e_0_584"/>
          <p:cNvSpPr/>
          <p:nvPr/>
        </p:nvSpPr>
        <p:spPr>
          <a:xfrm>
            <a:off x="0" y="0"/>
            <a:ext cx="18288000" cy="1646100"/>
          </a:xfrm>
          <a:prstGeom prst="rect">
            <a:avLst/>
          </a:prstGeom>
          <a:gradFill>
            <a:gsLst>
              <a:gs pos="0">
                <a:srgbClr val="005495"/>
              </a:gs>
              <a:gs pos="100000">
                <a:srgbClr val="0075CC"/>
              </a:gs>
            </a:gsLst>
            <a:lin ang="16200038" scaled="0"/>
          </a:gradFill>
          <a:ln w="14300" cap="flat" cmpd="sng">
            <a:solidFill>
              <a:srgbClr val="0085C6"/>
            </a:solidFill>
            <a:prstDash val="solid"/>
            <a:round/>
            <a:headEnd type="none" w="sm" len="sm"/>
            <a:tailEnd type="none" w="sm" len="sm"/>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194" name="Google Shape;194;g3bc1b222f9e_0_584"/>
          <p:cNvSpPr txBox="1">
            <a:spLocks noGrp="1"/>
          </p:cNvSpPr>
          <p:nvPr>
            <p:ph type="title"/>
          </p:nvPr>
        </p:nvSpPr>
        <p:spPr>
          <a:xfrm>
            <a:off x="0" y="0"/>
            <a:ext cx="18288000" cy="1646100"/>
          </a:xfrm>
          <a:prstGeom prst="rect">
            <a:avLst/>
          </a:prstGeom>
          <a:noFill/>
          <a:ln>
            <a:noFill/>
          </a:ln>
        </p:spPr>
        <p:txBody>
          <a:bodyPr spcFirstLastPara="1" wrap="square" lIns="274325" tIns="68550" rIns="274325" bIns="137150" anchor="b" anchorCtr="0">
            <a:noAutofit/>
          </a:bodyPr>
          <a:lstStyle>
            <a:lvl1pPr lvl="0" algn="l">
              <a:lnSpc>
                <a:spcPct val="100000"/>
              </a:lnSpc>
              <a:spcBef>
                <a:spcPts val="0"/>
              </a:spcBef>
              <a:spcAft>
                <a:spcPts val="0"/>
              </a:spcAft>
              <a:buClr>
                <a:schemeClr val="lt1"/>
              </a:buClr>
              <a:buSzPts val="4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g3bc1b222f9e_0_584"/>
          <p:cNvSpPr txBox="1">
            <a:spLocks noGrp="1"/>
          </p:cNvSpPr>
          <p:nvPr>
            <p:ph type="body" idx="1"/>
          </p:nvPr>
        </p:nvSpPr>
        <p:spPr>
          <a:xfrm>
            <a:off x="411480" y="1645920"/>
            <a:ext cx="17419500" cy="7543800"/>
          </a:xfrm>
          <a:prstGeom prst="rect">
            <a:avLst/>
          </a:prstGeom>
          <a:noFill/>
          <a:ln>
            <a:noFill/>
          </a:ln>
        </p:spPr>
        <p:txBody>
          <a:bodyPr spcFirstLastPara="1" wrap="square" lIns="137150" tIns="411450" rIns="137150" bIns="68550" anchor="t" anchorCtr="0">
            <a:noAutofit/>
          </a:bodyPr>
          <a:lstStyle>
            <a:lvl1pPr marL="457200" lvl="0" indent="-419100" algn="l">
              <a:lnSpc>
                <a:spcPct val="100000"/>
              </a:lnSpc>
              <a:spcBef>
                <a:spcPts val="600"/>
              </a:spcBef>
              <a:spcAft>
                <a:spcPts val="0"/>
              </a:spcAft>
              <a:buClr>
                <a:schemeClr val="dk1"/>
              </a:buClr>
              <a:buSzPts val="3000"/>
              <a:buChar char="•"/>
              <a:defRPr/>
            </a:lvl1pPr>
            <a:lvl2pPr marL="914400" lvl="1" indent="-400050" algn="l">
              <a:lnSpc>
                <a:spcPct val="100000"/>
              </a:lnSpc>
              <a:spcBef>
                <a:spcPts val="1800"/>
              </a:spcBef>
              <a:spcAft>
                <a:spcPts val="0"/>
              </a:spcAft>
              <a:buClr>
                <a:schemeClr val="dk1"/>
              </a:buClr>
              <a:buSzPts val="2700"/>
              <a:buChar char="–"/>
              <a:defRPr/>
            </a:lvl2pPr>
            <a:lvl3pPr marL="1371600" lvl="2" indent="-381000" algn="l">
              <a:lnSpc>
                <a:spcPct val="100000"/>
              </a:lnSpc>
              <a:spcBef>
                <a:spcPts val="1800"/>
              </a:spcBef>
              <a:spcAft>
                <a:spcPts val="0"/>
              </a:spcAft>
              <a:buClr>
                <a:schemeClr val="dk1"/>
              </a:buClr>
              <a:buSzPts val="2400"/>
              <a:buChar char="•"/>
              <a:defRPr/>
            </a:lvl3pPr>
            <a:lvl4pPr marL="1828800" lvl="3" indent="-361950" algn="l">
              <a:lnSpc>
                <a:spcPct val="100000"/>
              </a:lnSpc>
              <a:spcBef>
                <a:spcPts val="1800"/>
              </a:spcBef>
              <a:spcAft>
                <a:spcPts val="0"/>
              </a:spcAft>
              <a:buClr>
                <a:schemeClr val="dk1"/>
              </a:buClr>
              <a:buSzPts val="2100"/>
              <a:buChar char="–"/>
              <a:defRPr/>
            </a:lvl4pPr>
            <a:lvl5pPr marL="2286000" lvl="4" indent="-361950" algn="l">
              <a:lnSpc>
                <a:spcPct val="100000"/>
              </a:lnSpc>
              <a:spcBef>
                <a:spcPts val="1800"/>
              </a:spcBef>
              <a:spcAft>
                <a:spcPts val="0"/>
              </a:spcAft>
              <a:buClr>
                <a:schemeClr val="dk1"/>
              </a:buClr>
              <a:buSzPts val="2100"/>
              <a:buChar char="»"/>
              <a:defRPr/>
            </a:lvl5pPr>
            <a:lvl6pPr marL="2743200" lvl="5" indent="-400050" algn="l">
              <a:lnSpc>
                <a:spcPct val="100000"/>
              </a:lnSpc>
              <a:spcBef>
                <a:spcPts val="1800"/>
              </a:spcBef>
              <a:spcAft>
                <a:spcPts val="0"/>
              </a:spcAft>
              <a:buClr>
                <a:schemeClr val="dk1"/>
              </a:buClr>
              <a:buSzPts val="2700"/>
              <a:buChar char="•"/>
              <a:defRPr/>
            </a:lvl6pPr>
            <a:lvl7pPr marL="3200400" lvl="6" indent="-400050" algn="l">
              <a:lnSpc>
                <a:spcPct val="100000"/>
              </a:lnSpc>
              <a:spcBef>
                <a:spcPts val="500"/>
              </a:spcBef>
              <a:spcAft>
                <a:spcPts val="0"/>
              </a:spcAft>
              <a:buClr>
                <a:schemeClr val="dk1"/>
              </a:buClr>
              <a:buSzPts val="2700"/>
              <a:buChar char="•"/>
              <a:defRPr/>
            </a:lvl7pPr>
            <a:lvl8pPr marL="3657600" lvl="7" indent="-400050" algn="l">
              <a:lnSpc>
                <a:spcPct val="100000"/>
              </a:lnSpc>
              <a:spcBef>
                <a:spcPts val="500"/>
              </a:spcBef>
              <a:spcAft>
                <a:spcPts val="0"/>
              </a:spcAft>
              <a:buClr>
                <a:schemeClr val="dk1"/>
              </a:buClr>
              <a:buSzPts val="2700"/>
              <a:buChar char="•"/>
              <a:defRPr/>
            </a:lvl8pPr>
            <a:lvl9pPr marL="4114800" lvl="8" indent="-400050" algn="l">
              <a:lnSpc>
                <a:spcPct val="100000"/>
              </a:lnSpc>
              <a:spcBef>
                <a:spcPts val="500"/>
              </a:spcBef>
              <a:spcAft>
                <a:spcPts val="0"/>
              </a:spcAft>
              <a:buClr>
                <a:schemeClr val="dk1"/>
              </a:buClr>
              <a:buSzPts val="2700"/>
              <a:buChar char="•"/>
              <a:defRPr/>
            </a:lvl9pPr>
          </a:lstStyle>
          <a:p>
            <a:endParaRPr/>
          </a:p>
        </p:txBody>
      </p:sp>
      <p:sp>
        <p:nvSpPr>
          <p:cNvPr id="196" name="Google Shape;196;g3bc1b222f9e_0_584"/>
          <p:cNvSpPr txBox="1">
            <a:spLocks noGrp="1"/>
          </p:cNvSpPr>
          <p:nvPr>
            <p:ph type="sldNum" idx="12"/>
          </p:nvPr>
        </p:nvSpPr>
        <p:spPr>
          <a:xfrm>
            <a:off x="16611600" y="9534530"/>
            <a:ext cx="7620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7" name="Google Shape;197;g3bc1b222f9e_0_584"/>
          <p:cNvSpPr txBox="1"/>
          <p:nvPr/>
        </p:nvSpPr>
        <p:spPr>
          <a:xfrm>
            <a:off x="274320" y="9642902"/>
            <a:ext cx="11658600" cy="369300"/>
          </a:xfrm>
          <a:prstGeom prst="rect">
            <a:avLst/>
          </a:prstGeom>
          <a:noFill/>
          <a:ln>
            <a:noFill/>
          </a:ln>
        </p:spPr>
        <p:txBody>
          <a:bodyPr spcFirstLastPara="1" wrap="square" lIns="137150" tIns="68550" rIns="137150" bIns="6855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7F7F7F"/>
                </a:solidFill>
                <a:latin typeface="Arial"/>
                <a:ea typeface="Arial"/>
                <a:cs typeface="Arial"/>
                <a:sym typeface="Arial"/>
              </a:rPr>
              <a:t>Kentucky Council on Postsecondary Education</a:t>
            </a:r>
            <a:endParaRPr sz="2100" b="0" i="0" u="none" strike="noStrike" cap="none">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Divider - Blue">
  <p:cSld name="Section Divider - Blue">
    <p:bg>
      <p:bgPr>
        <a:gradFill>
          <a:gsLst>
            <a:gs pos="0">
              <a:srgbClr val="005495"/>
            </a:gs>
            <a:gs pos="100000">
              <a:srgbClr val="0075CC"/>
            </a:gs>
          </a:gsLst>
          <a:lin ang="16200038" scaled="0"/>
        </a:gradFill>
        <a:effectLst/>
      </p:bgPr>
    </p:bg>
    <p:spTree>
      <p:nvGrpSpPr>
        <p:cNvPr id="1" name="Shape 198"/>
        <p:cNvGrpSpPr/>
        <p:nvPr/>
      </p:nvGrpSpPr>
      <p:grpSpPr>
        <a:xfrm>
          <a:off x="0" y="0"/>
          <a:ext cx="0" cy="0"/>
          <a:chOff x="0" y="0"/>
          <a:chExt cx="0" cy="0"/>
        </a:xfrm>
      </p:grpSpPr>
      <p:sp>
        <p:nvSpPr>
          <p:cNvPr id="199" name="Google Shape;199;g3bc1b222f9e_0_590"/>
          <p:cNvSpPr txBox="1">
            <a:spLocks noGrp="1"/>
          </p:cNvSpPr>
          <p:nvPr>
            <p:ph type="title"/>
          </p:nvPr>
        </p:nvSpPr>
        <p:spPr>
          <a:xfrm>
            <a:off x="914400" y="2857500"/>
            <a:ext cx="16459200" cy="4114800"/>
          </a:xfrm>
          <a:prstGeom prst="rect">
            <a:avLst/>
          </a:prstGeom>
          <a:noFill/>
          <a:ln>
            <a:noFill/>
          </a:ln>
        </p:spPr>
        <p:txBody>
          <a:bodyPr spcFirstLastPara="1" wrap="square" lIns="274325" tIns="68550" rIns="274325" bIns="137150" anchor="ctr" anchorCtr="0">
            <a:noAutofit/>
          </a:bodyPr>
          <a:lstStyle>
            <a:lvl1pPr lvl="0" algn="ctr">
              <a:lnSpc>
                <a:spcPct val="100000"/>
              </a:lnSpc>
              <a:spcBef>
                <a:spcPts val="0"/>
              </a:spcBef>
              <a:spcAft>
                <a:spcPts val="0"/>
              </a:spcAft>
              <a:buClr>
                <a:schemeClr val="lt1"/>
              </a:buClr>
              <a:buSzPts val="4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3bc1b222f9e_0_590"/>
          <p:cNvSpPr txBox="1">
            <a:spLocks noGrp="1"/>
          </p:cNvSpPr>
          <p:nvPr>
            <p:ph type="sldNum" idx="12"/>
          </p:nvPr>
        </p:nvSpPr>
        <p:spPr>
          <a:xfrm>
            <a:off x="16611600" y="9534530"/>
            <a:ext cx="7620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 Blue">
  <p:cSld name="Blank - Blue">
    <p:spTree>
      <p:nvGrpSpPr>
        <p:cNvPr id="1" name="Shape 201"/>
        <p:cNvGrpSpPr/>
        <p:nvPr/>
      </p:nvGrpSpPr>
      <p:grpSpPr>
        <a:xfrm>
          <a:off x="0" y="0"/>
          <a:ext cx="0" cy="0"/>
          <a:chOff x="0" y="0"/>
          <a:chExt cx="0" cy="0"/>
        </a:xfrm>
      </p:grpSpPr>
      <p:sp>
        <p:nvSpPr>
          <p:cNvPr id="202" name="Google Shape;202;g3bc1b222f9e_0_593"/>
          <p:cNvSpPr/>
          <p:nvPr/>
        </p:nvSpPr>
        <p:spPr>
          <a:xfrm>
            <a:off x="0" y="0"/>
            <a:ext cx="18288000" cy="10287000"/>
          </a:xfrm>
          <a:prstGeom prst="rect">
            <a:avLst/>
          </a:prstGeom>
          <a:gradFill>
            <a:gsLst>
              <a:gs pos="0">
                <a:srgbClr val="005495"/>
              </a:gs>
              <a:gs pos="100000">
                <a:srgbClr val="0075CC"/>
              </a:gs>
            </a:gsLst>
            <a:lin ang="16200038" scaled="0"/>
          </a:gradFill>
          <a:ln w="14300" cap="flat" cmpd="sng">
            <a:solidFill>
              <a:srgbClr val="0085C6"/>
            </a:solidFill>
            <a:prstDash val="solid"/>
            <a:round/>
            <a:headEnd type="none" w="sm" len="sm"/>
            <a:tailEnd type="none" w="sm" len="sm"/>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03" name="Google Shape;203;g3bc1b222f9e_0_593"/>
          <p:cNvSpPr txBox="1">
            <a:spLocks noGrp="1"/>
          </p:cNvSpPr>
          <p:nvPr>
            <p:ph type="sldNum" idx="12"/>
          </p:nvPr>
        </p:nvSpPr>
        <p:spPr>
          <a:xfrm>
            <a:off x="16611600" y="9534530"/>
            <a:ext cx="7620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Blocks - Blue Topper">
  <p:cSld name="Two Content Blocks - Blue Topper">
    <p:spTree>
      <p:nvGrpSpPr>
        <p:cNvPr id="1" name="Shape 204"/>
        <p:cNvGrpSpPr/>
        <p:nvPr/>
      </p:nvGrpSpPr>
      <p:grpSpPr>
        <a:xfrm>
          <a:off x="0" y="0"/>
          <a:ext cx="0" cy="0"/>
          <a:chOff x="0" y="0"/>
          <a:chExt cx="0" cy="0"/>
        </a:xfrm>
      </p:grpSpPr>
      <p:sp>
        <p:nvSpPr>
          <p:cNvPr id="205" name="Google Shape;205;g3bc1b222f9e_0_596"/>
          <p:cNvSpPr/>
          <p:nvPr/>
        </p:nvSpPr>
        <p:spPr>
          <a:xfrm>
            <a:off x="0" y="0"/>
            <a:ext cx="18288000" cy="1646100"/>
          </a:xfrm>
          <a:prstGeom prst="rect">
            <a:avLst/>
          </a:prstGeom>
          <a:gradFill>
            <a:gsLst>
              <a:gs pos="0">
                <a:srgbClr val="005495"/>
              </a:gs>
              <a:gs pos="100000">
                <a:srgbClr val="0075CC"/>
              </a:gs>
            </a:gsLst>
            <a:lin ang="16200038" scaled="0"/>
          </a:gradFill>
          <a:ln w="14300" cap="flat" cmpd="sng">
            <a:solidFill>
              <a:srgbClr val="0085C6"/>
            </a:solidFill>
            <a:prstDash val="solid"/>
            <a:round/>
            <a:headEnd type="none" w="sm" len="sm"/>
            <a:tailEnd type="none" w="sm" len="sm"/>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Calibri"/>
              <a:ea typeface="Calibri"/>
              <a:cs typeface="Calibri"/>
              <a:sym typeface="Calibri"/>
            </a:endParaRPr>
          </a:p>
        </p:txBody>
      </p:sp>
      <p:sp>
        <p:nvSpPr>
          <p:cNvPr id="206" name="Google Shape;206;g3bc1b222f9e_0_596"/>
          <p:cNvSpPr txBox="1">
            <a:spLocks noGrp="1"/>
          </p:cNvSpPr>
          <p:nvPr>
            <p:ph type="body" idx="1"/>
          </p:nvPr>
        </p:nvSpPr>
        <p:spPr>
          <a:xfrm>
            <a:off x="342900" y="1824228"/>
            <a:ext cx="8640900" cy="7543500"/>
          </a:xfrm>
          <a:prstGeom prst="rect">
            <a:avLst/>
          </a:prstGeom>
          <a:noFill/>
          <a:ln>
            <a:noFill/>
          </a:ln>
        </p:spPr>
        <p:txBody>
          <a:bodyPr spcFirstLastPara="1" wrap="square" lIns="137150" tIns="411450" rIns="137150" bIns="68550" anchor="t" anchorCtr="0">
            <a:noAutofit/>
          </a:bodyPr>
          <a:lstStyle>
            <a:lvl1pPr marL="457200" lvl="0" indent="-419100" algn="l">
              <a:lnSpc>
                <a:spcPct val="100000"/>
              </a:lnSpc>
              <a:spcBef>
                <a:spcPts val="600"/>
              </a:spcBef>
              <a:spcAft>
                <a:spcPts val="0"/>
              </a:spcAft>
              <a:buClr>
                <a:schemeClr val="dk1"/>
              </a:buClr>
              <a:buSzPts val="3000"/>
              <a:buChar char="•"/>
              <a:defRPr sz="3000"/>
            </a:lvl1pPr>
            <a:lvl2pPr marL="914400" lvl="1" indent="-400050" algn="l">
              <a:lnSpc>
                <a:spcPct val="100000"/>
              </a:lnSpc>
              <a:spcBef>
                <a:spcPts val="1800"/>
              </a:spcBef>
              <a:spcAft>
                <a:spcPts val="0"/>
              </a:spcAft>
              <a:buClr>
                <a:schemeClr val="dk1"/>
              </a:buClr>
              <a:buSzPts val="2700"/>
              <a:buChar char="–"/>
              <a:defRPr sz="2700"/>
            </a:lvl2pPr>
            <a:lvl3pPr marL="1371600" lvl="2" indent="-381000" algn="l">
              <a:lnSpc>
                <a:spcPct val="100000"/>
              </a:lnSpc>
              <a:spcBef>
                <a:spcPts val="1800"/>
              </a:spcBef>
              <a:spcAft>
                <a:spcPts val="0"/>
              </a:spcAft>
              <a:buClr>
                <a:schemeClr val="dk1"/>
              </a:buClr>
              <a:buSzPts val="2400"/>
              <a:buChar char="•"/>
              <a:defRPr sz="2400"/>
            </a:lvl3pPr>
            <a:lvl4pPr marL="1828800" lvl="3" indent="-361950" algn="l">
              <a:lnSpc>
                <a:spcPct val="100000"/>
              </a:lnSpc>
              <a:spcBef>
                <a:spcPts val="1800"/>
              </a:spcBef>
              <a:spcAft>
                <a:spcPts val="0"/>
              </a:spcAft>
              <a:buClr>
                <a:schemeClr val="dk1"/>
              </a:buClr>
              <a:buSzPts val="2100"/>
              <a:buChar char="–"/>
              <a:defRPr sz="2100"/>
            </a:lvl4pPr>
            <a:lvl5pPr marL="2286000" lvl="4" indent="-361950" algn="l">
              <a:lnSpc>
                <a:spcPct val="100000"/>
              </a:lnSpc>
              <a:spcBef>
                <a:spcPts val="1800"/>
              </a:spcBef>
              <a:spcAft>
                <a:spcPts val="0"/>
              </a:spcAft>
              <a:buClr>
                <a:schemeClr val="dk1"/>
              </a:buClr>
              <a:buSzPts val="2100"/>
              <a:buChar char="»"/>
              <a:defRPr sz="2100"/>
            </a:lvl5pPr>
            <a:lvl6pPr marL="2743200" lvl="5" indent="-400050" algn="l">
              <a:lnSpc>
                <a:spcPct val="100000"/>
              </a:lnSpc>
              <a:spcBef>
                <a:spcPts val="1800"/>
              </a:spcBef>
              <a:spcAft>
                <a:spcPts val="0"/>
              </a:spcAft>
              <a:buClr>
                <a:schemeClr val="dk1"/>
              </a:buClr>
              <a:buSzPts val="2700"/>
              <a:buChar char="•"/>
              <a:defRPr sz="2700"/>
            </a:lvl6pPr>
            <a:lvl7pPr marL="3200400" lvl="6" indent="-400050" algn="l">
              <a:lnSpc>
                <a:spcPct val="100000"/>
              </a:lnSpc>
              <a:spcBef>
                <a:spcPts val="500"/>
              </a:spcBef>
              <a:spcAft>
                <a:spcPts val="0"/>
              </a:spcAft>
              <a:buClr>
                <a:schemeClr val="dk1"/>
              </a:buClr>
              <a:buSzPts val="2700"/>
              <a:buChar char="•"/>
              <a:defRPr sz="2700"/>
            </a:lvl7pPr>
            <a:lvl8pPr marL="3657600" lvl="7" indent="-400050" algn="l">
              <a:lnSpc>
                <a:spcPct val="100000"/>
              </a:lnSpc>
              <a:spcBef>
                <a:spcPts val="500"/>
              </a:spcBef>
              <a:spcAft>
                <a:spcPts val="0"/>
              </a:spcAft>
              <a:buClr>
                <a:schemeClr val="dk1"/>
              </a:buClr>
              <a:buSzPts val="2700"/>
              <a:buChar char="•"/>
              <a:defRPr sz="2700"/>
            </a:lvl8pPr>
            <a:lvl9pPr marL="4114800" lvl="8" indent="-400050" algn="l">
              <a:lnSpc>
                <a:spcPct val="100000"/>
              </a:lnSpc>
              <a:spcBef>
                <a:spcPts val="500"/>
              </a:spcBef>
              <a:spcAft>
                <a:spcPts val="0"/>
              </a:spcAft>
              <a:buClr>
                <a:schemeClr val="dk1"/>
              </a:buClr>
              <a:buSzPts val="2700"/>
              <a:buChar char="•"/>
              <a:defRPr sz="2700"/>
            </a:lvl9pPr>
          </a:lstStyle>
          <a:p>
            <a:endParaRPr/>
          </a:p>
        </p:txBody>
      </p:sp>
      <p:sp>
        <p:nvSpPr>
          <p:cNvPr id="207" name="Google Shape;207;g3bc1b222f9e_0_596"/>
          <p:cNvSpPr txBox="1">
            <a:spLocks noGrp="1"/>
          </p:cNvSpPr>
          <p:nvPr>
            <p:ph type="body" idx="2"/>
          </p:nvPr>
        </p:nvSpPr>
        <p:spPr>
          <a:xfrm>
            <a:off x="9296400" y="1824228"/>
            <a:ext cx="8640900" cy="7543500"/>
          </a:xfrm>
          <a:prstGeom prst="rect">
            <a:avLst/>
          </a:prstGeom>
          <a:noFill/>
          <a:ln>
            <a:noFill/>
          </a:ln>
        </p:spPr>
        <p:txBody>
          <a:bodyPr spcFirstLastPara="1" wrap="square" lIns="137150" tIns="411450" rIns="137150" bIns="68550" anchor="t" anchorCtr="0">
            <a:noAutofit/>
          </a:bodyPr>
          <a:lstStyle>
            <a:lvl1pPr marL="457200" lvl="0" indent="-419100" algn="l">
              <a:lnSpc>
                <a:spcPct val="100000"/>
              </a:lnSpc>
              <a:spcBef>
                <a:spcPts val="600"/>
              </a:spcBef>
              <a:spcAft>
                <a:spcPts val="0"/>
              </a:spcAft>
              <a:buClr>
                <a:schemeClr val="dk1"/>
              </a:buClr>
              <a:buSzPts val="3000"/>
              <a:buChar char="•"/>
              <a:defRPr sz="3000"/>
            </a:lvl1pPr>
            <a:lvl2pPr marL="914400" lvl="1" indent="-400050" algn="l">
              <a:lnSpc>
                <a:spcPct val="100000"/>
              </a:lnSpc>
              <a:spcBef>
                <a:spcPts val="1800"/>
              </a:spcBef>
              <a:spcAft>
                <a:spcPts val="0"/>
              </a:spcAft>
              <a:buClr>
                <a:schemeClr val="dk1"/>
              </a:buClr>
              <a:buSzPts val="2700"/>
              <a:buChar char="–"/>
              <a:defRPr sz="2700"/>
            </a:lvl2pPr>
            <a:lvl3pPr marL="1371600" lvl="2" indent="-381000" algn="l">
              <a:lnSpc>
                <a:spcPct val="100000"/>
              </a:lnSpc>
              <a:spcBef>
                <a:spcPts val="1800"/>
              </a:spcBef>
              <a:spcAft>
                <a:spcPts val="0"/>
              </a:spcAft>
              <a:buClr>
                <a:schemeClr val="dk1"/>
              </a:buClr>
              <a:buSzPts val="2400"/>
              <a:buChar char="•"/>
              <a:defRPr sz="2400"/>
            </a:lvl3pPr>
            <a:lvl4pPr marL="1828800" lvl="3" indent="-361950" algn="l">
              <a:lnSpc>
                <a:spcPct val="100000"/>
              </a:lnSpc>
              <a:spcBef>
                <a:spcPts val="1800"/>
              </a:spcBef>
              <a:spcAft>
                <a:spcPts val="0"/>
              </a:spcAft>
              <a:buClr>
                <a:schemeClr val="dk1"/>
              </a:buClr>
              <a:buSzPts val="2100"/>
              <a:buChar char="–"/>
              <a:defRPr sz="2100"/>
            </a:lvl4pPr>
            <a:lvl5pPr marL="2286000" lvl="4" indent="-361950" algn="l">
              <a:lnSpc>
                <a:spcPct val="100000"/>
              </a:lnSpc>
              <a:spcBef>
                <a:spcPts val="1800"/>
              </a:spcBef>
              <a:spcAft>
                <a:spcPts val="0"/>
              </a:spcAft>
              <a:buClr>
                <a:schemeClr val="dk1"/>
              </a:buClr>
              <a:buSzPts val="2100"/>
              <a:buChar char="»"/>
              <a:defRPr sz="2100"/>
            </a:lvl5pPr>
            <a:lvl6pPr marL="2743200" lvl="5" indent="-400050" algn="l">
              <a:lnSpc>
                <a:spcPct val="100000"/>
              </a:lnSpc>
              <a:spcBef>
                <a:spcPts val="1800"/>
              </a:spcBef>
              <a:spcAft>
                <a:spcPts val="0"/>
              </a:spcAft>
              <a:buClr>
                <a:schemeClr val="dk1"/>
              </a:buClr>
              <a:buSzPts val="2700"/>
              <a:buChar char="•"/>
              <a:defRPr sz="2700"/>
            </a:lvl6pPr>
            <a:lvl7pPr marL="3200400" lvl="6" indent="-400050" algn="l">
              <a:lnSpc>
                <a:spcPct val="100000"/>
              </a:lnSpc>
              <a:spcBef>
                <a:spcPts val="500"/>
              </a:spcBef>
              <a:spcAft>
                <a:spcPts val="0"/>
              </a:spcAft>
              <a:buClr>
                <a:schemeClr val="dk1"/>
              </a:buClr>
              <a:buSzPts val="2700"/>
              <a:buChar char="•"/>
              <a:defRPr sz="2700"/>
            </a:lvl7pPr>
            <a:lvl8pPr marL="3657600" lvl="7" indent="-400050" algn="l">
              <a:lnSpc>
                <a:spcPct val="100000"/>
              </a:lnSpc>
              <a:spcBef>
                <a:spcPts val="500"/>
              </a:spcBef>
              <a:spcAft>
                <a:spcPts val="0"/>
              </a:spcAft>
              <a:buClr>
                <a:schemeClr val="dk1"/>
              </a:buClr>
              <a:buSzPts val="2700"/>
              <a:buChar char="•"/>
              <a:defRPr sz="2700"/>
            </a:lvl8pPr>
            <a:lvl9pPr marL="4114800" lvl="8" indent="-400050" algn="l">
              <a:lnSpc>
                <a:spcPct val="100000"/>
              </a:lnSpc>
              <a:spcBef>
                <a:spcPts val="500"/>
              </a:spcBef>
              <a:spcAft>
                <a:spcPts val="0"/>
              </a:spcAft>
              <a:buClr>
                <a:schemeClr val="dk1"/>
              </a:buClr>
              <a:buSzPts val="2700"/>
              <a:buChar char="•"/>
              <a:defRPr sz="2700"/>
            </a:lvl9pPr>
          </a:lstStyle>
          <a:p>
            <a:endParaRPr/>
          </a:p>
        </p:txBody>
      </p:sp>
      <p:sp>
        <p:nvSpPr>
          <p:cNvPr id="208" name="Google Shape;208;g3bc1b222f9e_0_596"/>
          <p:cNvSpPr txBox="1">
            <a:spLocks noGrp="1"/>
          </p:cNvSpPr>
          <p:nvPr>
            <p:ph type="sldNum" idx="12"/>
          </p:nvPr>
        </p:nvSpPr>
        <p:spPr>
          <a:xfrm>
            <a:off x="16611600" y="9534530"/>
            <a:ext cx="762000" cy="547800"/>
          </a:xfrm>
          <a:prstGeom prst="rect">
            <a:avLst/>
          </a:prstGeom>
          <a:noFill/>
          <a:ln>
            <a:noFill/>
          </a:ln>
        </p:spPr>
        <p:txBody>
          <a:bodyPr spcFirstLastPara="1" wrap="square" lIns="137150" tIns="68550" rIns="137150" bIns="6855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9" name="Google Shape;209;g3bc1b222f9e_0_596"/>
          <p:cNvSpPr txBox="1">
            <a:spLocks noGrp="1"/>
          </p:cNvSpPr>
          <p:nvPr>
            <p:ph type="title"/>
          </p:nvPr>
        </p:nvSpPr>
        <p:spPr>
          <a:xfrm>
            <a:off x="0" y="0"/>
            <a:ext cx="18288000" cy="1646100"/>
          </a:xfrm>
          <a:prstGeom prst="rect">
            <a:avLst/>
          </a:prstGeom>
          <a:noFill/>
          <a:ln>
            <a:noFill/>
          </a:ln>
        </p:spPr>
        <p:txBody>
          <a:bodyPr spcFirstLastPara="1" wrap="square" lIns="274325" tIns="68550" rIns="274325" bIns="137150" anchor="b" anchorCtr="0">
            <a:noAutofit/>
          </a:bodyPr>
          <a:lstStyle>
            <a:lvl1pPr lvl="0" algn="l">
              <a:lnSpc>
                <a:spcPct val="100000"/>
              </a:lnSpc>
              <a:spcBef>
                <a:spcPts val="0"/>
              </a:spcBef>
              <a:spcAft>
                <a:spcPts val="0"/>
              </a:spcAft>
              <a:buClr>
                <a:schemeClr val="lt1"/>
              </a:buClr>
              <a:buSzPts val="42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1792288" y="612775"/>
            <a:ext cx="5486400" cy="4114800"/>
          </a:xfrm>
          <a:prstGeom prst="rect">
            <a:avLst/>
          </a:prstGeom>
          <a:noFill/>
          <a:ln>
            <a:noFill/>
          </a:ln>
        </p:spPr>
      </p:sp>
      <p:sp>
        <p:nvSpPr>
          <p:cNvPr id="68" name="Google Shape;68;p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bc1b222f9e_0_4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3bc1b222f9e_0_47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3bc1b222f9e_0_4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3bc1b222f9e_0_4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3bc1b222f9e_0_4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jp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g"/><Relationship Id="rId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jpg"/><Relationship Id="rId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pic>
        <p:nvPicPr>
          <p:cNvPr id="215" name="Google Shape;215;p1" descr="A couple of students standing in front of a window&#10;&#10;AI-generated content may be incorrect."/>
          <p:cNvPicPr preferRelativeResize="0"/>
          <p:nvPr/>
        </p:nvPicPr>
        <p:blipFill rotWithShape="1">
          <a:blip r:embed="rId3">
            <a:alphaModFix/>
          </a:blip>
          <a:srcRect t="14657"/>
          <a:stretch/>
        </p:blipFill>
        <p:spPr>
          <a:xfrm>
            <a:off x="-2" y="0"/>
            <a:ext cx="18288000" cy="10427384"/>
          </a:xfrm>
          <a:prstGeom prst="rect">
            <a:avLst/>
          </a:prstGeom>
          <a:noFill/>
          <a:ln>
            <a:noFill/>
          </a:ln>
        </p:spPr>
      </p:pic>
      <p:sp>
        <p:nvSpPr>
          <p:cNvPr id="216" name="Google Shape;216;p1"/>
          <p:cNvSpPr txBox="1"/>
          <p:nvPr/>
        </p:nvSpPr>
        <p:spPr>
          <a:xfrm>
            <a:off x="6980557" y="5854792"/>
            <a:ext cx="4326900" cy="384600"/>
          </a:xfrm>
          <a:prstGeom prst="rect">
            <a:avLst/>
          </a:prstGeom>
          <a:noFill/>
          <a:ln>
            <a:noFill/>
          </a:ln>
        </p:spPr>
        <p:txBody>
          <a:bodyPr spcFirstLastPara="1" wrap="square" lIns="0" tIns="0" rIns="0" bIns="0" anchor="t" anchorCtr="0">
            <a:spAutoFit/>
          </a:bodyPr>
          <a:lstStyle/>
          <a:p>
            <a:pPr marL="0" marR="0" lvl="0" indent="0" algn="ctr" rtl="0">
              <a:lnSpc>
                <a:spcPct val="130011"/>
              </a:lnSpc>
              <a:spcBef>
                <a:spcPts val="0"/>
              </a:spcBef>
              <a:spcAft>
                <a:spcPts val="0"/>
              </a:spcAft>
              <a:buClr>
                <a:srgbClr val="000000"/>
              </a:buClr>
              <a:buSzPts val="2499"/>
              <a:buFont typeface="Arial"/>
              <a:buNone/>
            </a:pPr>
            <a:r>
              <a:rPr lang="en-US" sz="2499" b="0" i="0" u="none" strike="noStrike" cap="none">
                <a:solidFill>
                  <a:srgbClr val="D9D5DC"/>
                </a:solidFill>
                <a:latin typeface="Josefin Sans"/>
                <a:ea typeface="Josefin Sans"/>
                <a:cs typeface="Josefin Sans"/>
                <a:sym typeface="Josefin Sans"/>
              </a:rPr>
              <a:t>Monday, February 23</a:t>
            </a:r>
            <a:endParaRPr sz="1400" b="0" i="0" u="none" strike="noStrike" cap="none">
              <a:solidFill>
                <a:srgbClr val="000000"/>
              </a:solidFill>
              <a:latin typeface="Arial"/>
              <a:ea typeface="Arial"/>
              <a:cs typeface="Arial"/>
              <a:sym typeface="Arial"/>
            </a:endParaRPr>
          </a:p>
        </p:txBody>
      </p:sp>
      <p:sp>
        <p:nvSpPr>
          <p:cNvPr id="217" name="Google Shape;217;p1"/>
          <p:cNvSpPr txBox="1"/>
          <p:nvPr/>
        </p:nvSpPr>
        <p:spPr>
          <a:xfrm>
            <a:off x="1165800" y="2040900"/>
            <a:ext cx="15956400" cy="2776200"/>
          </a:xfrm>
          <a:prstGeom prst="rect">
            <a:avLst/>
          </a:prstGeom>
          <a:noFill/>
          <a:ln>
            <a:noFill/>
          </a:ln>
        </p:spPr>
        <p:txBody>
          <a:bodyPr spcFirstLastPara="1" wrap="square" lIns="0" tIns="0" rIns="0" bIns="0" anchor="t" anchorCtr="0">
            <a:spAutoFit/>
          </a:bodyPr>
          <a:lstStyle/>
          <a:p>
            <a:pPr marL="0" marR="0" lvl="0" indent="0" algn="ctr" rtl="0">
              <a:lnSpc>
                <a:spcPct val="93937"/>
              </a:lnSpc>
              <a:spcBef>
                <a:spcPts val="0"/>
              </a:spcBef>
              <a:spcAft>
                <a:spcPts val="0"/>
              </a:spcAft>
              <a:buClr>
                <a:srgbClr val="000000"/>
              </a:buClr>
              <a:buSzPts val="9600"/>
              <a:buFont typeface="Arial"/>
              <a:buNone/>
            </a:pPr>
            <a:r>
              <a:rPr lang="en-US" sz="9600" b="1" i="0" u="none" strike="noStrike" cap="none">
                <a:solidFill>
                  <a:srgbClr val="D9D5DC"/>
                </a:solidFill>
                <a:latin typeface="Josefin Sans SemiBold"/>
                <a:ea typeface="Josefin Sans SemiBold"/>
                <a:cs typeface="Josefin Sans SemiBold"/>
                <a:sym typeface="Josefin Sans SemiBold"/>
              </a:rPr>
              <a:t>Value-Centered Attainment Goals</a:t>
            </a:r>
            <a:endParaRPr sz="1400" b="0" i="0" u="none" strike="noStrike" cap="none">
              <a:solidFill>
                <a:srgbClr val="000000"/>
              </a:solidFill>
              <a:latin typeface="Arial"/>
              <a:ea typeface="Arial"/>
              <a:cs typeface="Arial"/>
              <a:sym typeface="Arial"/>
            </a:endParaRPr>
          </a:p>
        </p:txBody>
      </p:sp>
      <p:sp>
        <p:nvSpPr>
          <p:cNvPr id="218" name="Google Shape;218;p1"/>
          <p:cNvSpPr txBox="1"/>
          <p:nvPr/>
        </p:nvSpPr>
        <p:spPr>
          <a:xfrm>
            <a:off x="174325" y="4890525"/>
            <a:ext cx="180090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rgbClr val="33254A"/>
                </a:solidFill>
                <a:latin typeface="Josefin Sans Medium"/>
                <a:ea typeface="Josefin Sans Medium"/>
                <a:cs typeface="Josefin Sans Medium"/>
                <a:sym typeface="Josefin Sans Medium"/>
              </a:rPr>
              <a:t>State Attainment Collaborative Webinar</a:t>
            </a:r>
            <a:endParaRPr sz="1400" b="0" i="0" u="none" strike="noStrike" cap="none">
              <a:solidFill>
                <a:srgbClr val="000000"/>
              </a:solidFill>
              <a:latin typeface="Arial"/>
              <a:ea typeface="Arial"/>
              <a:cs typeface="Arial"/>
              <a:sym typeface="Arial"/>
            </a:endParaRPr>
          </a:p>
        </p:txBody>
      </p:sp>
      <p:pic>
        <p:nvPicPr>
          <p:cNvPr id="219" name="Google Shape;219;p1" descr="A black and white logo&#10;&#10;AI-generated content may be incorrect."/>
          <p:cNvPicPr preferRelativeResize="0"/>
          <p:nvPr/>
        </p:nvPicPr>
        <p:blipFill rotWithShape="1">
          <a:blip r:embed="rId4">
            <a:alphaModFix/>
          </a:blip>
          <a:srcRect/>
          <a:stretch/>
        </p:blipFill>
        <p:spPr>
          <a:xfrm>
            <a:off x="7772400" y="7277100"/>
            <a:ext cx="10295587" cy="2857606"/>
          </a:xfrm>
          <a:prstGeom prst="rect">
            <a:avLst/>
          </a:prstGeom>
          <a:noFill/>
          <a:ln>
            <a:noFill/>
          </a:ln>
        </p:spPr>
      </p:pic>
      <p:pic>
        <p:nvPicPr>
          <p:cNvPr id="220" name="Google Shape;220;p1" descr="A logo for a company&#10;&#10;AI-generated content may be incorrect."/>
          <p:cNvPicPr preferRelativeResize="0"/>
          <p:nvPr/>
        </p:nvPicPr>
        <p:blipFill rotWithShape="1">
          <a:blip r:embed="rId5">
            <a:alphaModFix/>
          </a:blip>
          <a:srcRect/>
          <a:stretch/>
        </p:blipFill>
        <p:spPr>
          <a:xfrm>
            <a:off x="0" y="9074044"/>
            <a:ext cx="2990850" cy="12129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3ca33961972_1_14"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317" name="Google Shape;317;g3ca33961972_1_14"/>
          <p:cNvSpPr txBox="1"/>
          <p:nvPr/>
        </p:nvSpPr>
        <p:spPr>
          <a:xfrm>
            <a:off x="255900" y="679900"/>
            <a:ext cx="18032100" cy="9390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100"/>
              <a:buFont typeface="Arial"/>
              <a:buNone/>
            </a:pPr>
            <a:r>
              <a:rPr lang="en-US" sz="6100" b="1" i="0" u="none" strike="noStrike" cap="none">
                <a:solidFill>
                  <a:schemeClr val="dk1"/>
                </a:solidFill>
                <a:latin typeface="Josefin Sans SemiBold"/>
                <a:ea typeface="Josefin Sans SemiBold"/>
                <a:cs typeface="Josefin Sans SemiBold"/>
                <a:sym typeface="Josefin Sans SemiBold"/>
              </a:rPr>
              <a:t>Stronger Nation: Data at the State Level</a:t>
            </a:r>
            <a:endParaRPr sz="900" b="0" i="0" u="none" strike="noStrike" cap="none">
              <a:solidFill>
                <a:srgbClr val="000000"/>
              </a:solidFill>
              <a:latin typeface="Arial"/>
              <a:ea typeface="Arial"/>
              <a:cs typeface="Arial"/>
              <a:sym typeface="Arial"/>
            </a:endParaRPr>
          </a:p>
        </p:txBody>
      </p:sp>
      <p:pic>
        <p:nvPicPr>
          <p:cNvPr id="318" name="Google Shape;318;g3ca33961972_1_14"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319" name="Google Shape;319;g3ca33961972_1_14"/>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0" name="Google Shape;320;g3ca33961972_1_14"/>
          <p:cNvPicPr preferRelativeResize="0"/>
          <p:nvPr/>
        </p:nvPicPr>
        <p:blipFill rotWithShape="1">
          <a:blip r:embed="rId5">
            <a:alphaModFix/>
          </a:blip>
          <a:srcRect/>
          <a:stretch/>
        </p:blipFill>
        <p:spPr>
          <a:xfrm>
            <a:off x="4385375" y="1618900"/>
            <a:ext cx="12802877" cy="8614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g3ca33961972_1_32"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326" name="Google Shape;326;g3ca33961972_1_32"/>
          <p:cNvSpPr txBox="1"/>
          <p:nvPr/>
        </p:nvSpPr>
        <p:spPr>
          <a:xfrm>
            <a:off x="1631475" y="515425"/>
            <a:ext cx="18032100" cy="9390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100"/>
              <a:buFont typeface="Arial"/>
              <a:buNone/>
            </a:pPr>
            <a:r>
              <a:rPr lang="en-US" sz="6100" b="1" i="0" u="none" strike="noStrike" cap="none">
                <a:solidFill>
                  <a:schemeClr val="dk1"/>
                </a:solidFill>
                <a:latin typeface="Josefin Sans SemiBold"/>
                <a:ea typeface="Josefin Sans SemiBold"/>
                <a:cs typeface="Josefin Sans SemiBold"/>
                <a:sym typeface="Josefin Sans SemiBold"/>
              </a:rPr>
              <a:t>Stronger Nation: Data at the State Level</a:t>
            </a:r>
            <a:endParaRPr sz="900" b="0" i="0" u="none" strike="noStrike" cap="none">
              <a:solidFill>
                <a:srgbClr val="000000"/>
              </a:solidFill>
              <a:latin typeface="Arial"/>
              <a:ea typeface="Arial"/>
              <a:cs typeface="Arial"/>
              <a:sym typeface="Arial"/>
            </a:endParaRPr>
          </a:p>
        </p:txBody>
      </p:sp>
      <p:pic>
        <p:nvPicPr>
          <p:cNvPr id="327" name="Google Shape;327;g3ca33961972_1_32"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328" name="Google Shape;328;g3ca33961972_1_32"/>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9" name="Google Shape;329;g3ca33961972_1_32"/>
          <p:cNvPicPr preferRelativeResize="0"/>
          <p:nvPr/>
        </p:nvPicPr>
        <p:blipFill rotWithShape="1">
          <a:blip r:embed="rId5">
            <a:alphaModFix/>
          </a:blip>
          <a:srcRect/>
          <a:stretch/>
        </p:blipFill>
        <p:spPr>
          <a:xfrm>
            <a:off x="3730752" y="1877779"/>
            <a:ext cx="13015550" cy="82862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g3bc1b222f9e_0_750" descr="A blue and white background&#10;&#10;AI-generated content may be incorrect."/>
          <p:cNvPicPr preferRelativeResize="0"/>
          <p:nvPr/>
        </p:nvPicPr>
        <p:blipFill rotWithShape="1">
          <a:blip r:embed="rId3">
            <a:alphaModFix/>
          </a:blip>
          <a:srcRect/>
          <a:stretch/>
        </p:blipFill>
        <p:spPr>
          <a:xfrm>
            <a:off x="0" y="886"/>
            <a:ext cx="18364198" cy="10286999"/>
          </a:xfrm>
          <a:prstGeom prst="rect">
            <a:avLst/>
          </a:prstGeom>
          <a:noFill/>
          <a:ln>
            <a:noFill/>
          </a:ln>
        </p:spPr>
      </p:pic>
      <p:sp>
        <p:nvSpPr>
          <p:cNvPr id="335" name="Google Shape;335;g3bc1b222f9e_0_750"/>
          <p:cNvSpPr txBox="1"/>
          <p:nvPr/>
        </p:nvSpPr>
        <p:spPr>
          <a:xfrm>
            <a:off x="1039344" y="2484582"/>
            <a:ext cx="7065300" cy="3047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D9D5DC"/>
                </a:solidFill>
                <a:latin typeface="Josefin Sans SemiBold"/>
                <a:ea typeface="Josefin Sans SemiBold"/>
                <a:cs typeface="Josefin Sans SemiBold"/>
                <a:sym typeface="Josefin Sans SemiBold"/>
              </a:rPr>
              <a:t>Framing State Value-Centered Attainment Goals</a:t>
            </a:r>
            <a:endParaRPr sz="1400" b="0" i="0" u="none" strike="noStrike" cap="none">
              <a:solidFill>
                <a:srgbClr val="000000"/>
              </a:solidFill>
              <a:latin typeface="Arial"/>
              <a:ea typeface="Arial"/>
              <a:cs typeface="Arial"/>
              <a:sym typeface="Arial"/>
            </a:endParaRPr>
          </a:p>
        </p:txBody>
      </p:sp>
      <p:sp>
        <p:nvSpPr>
          <p:cNvPr id="336" name="Google Shape;336;g3bc1b222f9e_0_750"/>
          <p:cNvSpPr txBox="1"/>
          <p:nvPr/>
        </p:nvSpPr>
        <p:spPr>
          <a:xfrm>
            <a:off x="680550" y="5661925"/>
            <a:ext cx="7424100" cy="554100"/>
          </a:xfrm>
          <a:prstGeom prst="rect">
            <a:avLst/>
          </a:prstGeom>
          <a:noFill/>
          <a:ln>
            <a:noFill/>
          </a:ln>
        </p:spPr>
        <p:txBody>
          <a:bodyPr spcFirstLastPara="1" wrap="square" lIns="0" tIns="0" rIns="0" bIns="0" anchor="t" anchorCtr="0">
            <a:spAutoFit/>
          </a:bodyPr>
          <a:lstStyle/>
          <a:p>
            <a:pPr marL="0" marR="0" lvl="0" indent="0" algn="ctr" rtl="0">
              <a:lnSpc>
                <a:spcPct val="133333"/>
              </a:lnSpc>
              <a:spcBef>
                <a:spcPts val="0"/>
              </a:spcBef>
              <a:spcAft>
                <a:spcPts val="0"/>
              </a:spcAft>
              <a:buClr>
                <a:srgbClr val="000000"/>
              </a:buClr>
              <a:buSzPts val="3600"/>
              <a:buFont typeface="Arial"/>
              <a:buNone/>
            </a:pPr>
            <a:r>
              <a:rPr lang="en-US" sz="3600" b="1" i="0" u="none" strike="noStrike" cap="none">
                <a:solidFill>
                  <a:srgbClr val="33254A"/>
                </a:solidFill>
                <a:latin typeface="Josefin Sans Medium"/>
                <a:ea typeface="Josefin Sans Medium"/>
                <a:cs typeface="Josefin Sans Medium"/>
                <a:sym typeface="Josefin Sans Medium"/>
              </a:rPr>
              <a:t>The North Star</a:t>
            </a:r>
            <a:endParaRPr sz="1400" b="0" i="0" u="none" strike="noStrike" cap="none">
              <a:solidFill>
                <a:srgbClr val="000000"/>
              </a:solidFill>
              <a:latin typeface="Arial"/>
              <a:ea typeface="Arial"/>
              <a:cs typeface="Arial"/>
              <a:sym typeface="Arial"/>
            </a:endParaRPr>
          </a:p>
        </p:txBody>
      </p:sp>
      <p:sp>
        <p:nvSpPr>
          <p:cNvPr id="337" name="Google Shape;337;g3bc1b222f9e_0_750"/>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8" name="Google Shape;338;g3bc1b222f9e_0_750" descr="A black and white logo&#10;&#10;AI-generated content may be incorrect."/>
          <p:cNvPicPr preferRelativeResize="0"/>
          <p:nvPr/>
        </p:nvPicPr>
        <p:blipFill rotWithShape="1">
          <a:blip r:embed="rId5">
            <a:alphaModFix/>
          </a:blip>
          <a:srcRect/>
          <a:stretch/>
        </p:blipFill>
        <p:spPr>
          <a:xfrm>
            <a:off x="124133" y="8572500"/>
            <a:ext cx="5227169" cy="1450834"/>
          </a:xfrm>
          <a:prstGeom prst="rect">
            <a:avLst/>
          </a:prstGeom>
          <a:noFill/>
          <a:ln>
            <a:noFill/>
          </a:ln>
        </p:spPr>
      </p:pic>
      <p:sp>
        <p:nvSpPr>
          <p:cNvPr id="339" name="Google Shape;339;g3bc1b222f9e_0_750"/>
          <p:cNvSpPr/>
          <p:nvPr/>
        </p:nvSpPr>
        <p:spPr>
          <a:xfrm>
            <a:off x="8664197" y="1636587"/>
            <a:ext cx="3367200" cy="7008300"/>
          </a:xfrm>
          <a:prstGeom prst="rect">
            <a:avLst/>
          </a:prstGeom>
          <a:solidFill>
            <a:srgbClr val="FFFFFF">
              <a:alpha val="5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0" name="Google Shape;340;g3bc1b222f9e_0_750"/>
          <p:cNvSpPr/>
          <p:nvPr/>
        </p:nvSpPr>
        <p:spPr>
          <a:xfrm>
            <a:off x="9918096" y="8304435"/>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1" name="Google Shape;341;g3bc1b222f9e_0_750"/>
          <p:cNvSpPr/>
          <p:nvPr/>
        </p:nvSpPr>
        <p:spPr>
          <a:xfrm>
            <a:off x="9918096" y="1446674"/>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2" name="Google Shape;342;g3bc1b222f9e_0_750"/>
          <p:cNvSpPr txBox="1"/>
          <p:nvPr/>
        </p:nvSpPr>
        <p:spPr>
          <a:xfrm>
            <a:off x="8678567" y="5528742"/>
            <a:ext cx="32550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Josefin Sans SemiBold"/>
                <a:ea typeface="Josefin Sans SemiBold"/>
                <a:cs typeface="Josefin Sans SemiBold"/>
                <a:sym typeface="Josefin Sans SemiBold"/>
              </a:rPr>
              <a:t>Martha Snyder</a:t>
            </a:r>
            <a:endParaRPr sz="1400" b="0" i="0" u="none" strike="noStrike" cap="none">
              <a:solidFill>
                <a:srgbClr val="000000"/>
              </a:solidFill>
              <a:latin typeface="Arial"/>
              <a:ea typeface="Arial"/>
              <a:cs typeface="Arial"/>
              <a:sym typeface="Arial"/>
            </a:endParaRPr>
          </a:p>
        </p:txBody>
      </p:sp>
      <p:sp>
        <p:nvSpPr>
          <p:cNvPr id="343" name="Google Shape;343;g3bc1b222f9e_0_750"/>
          <p:cNvSpPr txBox="1"/>
          <p:nvPr/>
        </p:nvSpPr>
        <p:spPr>
          <a:xfrm>
            <a:off x="8622597" y="6796326"/>
            <a:ext cx="33672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Partner, </a:t>
            </a:r>
            <a:endParaRPr sz="2400" b="0" i="0" u="none" strike="noStrike" cap="none">
              <a:solidFill>
                <a:srgbClr val="000000"/>
              </a:solidFill>
              <a:latin typeface="Josefin Sans Medium"/>
              <a:ea typeface="Josefin Sans Medium"/>
              <a:cs typeface="Josefin Sans Medium"/>
              <a:sym typeface="Josefin Sans Medium"/>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HCM Strategists</a:t>
            </a:r>
            <a:endParaRPr sz="1400" b="0" i="0" u="none" strike="noStrike" cap="none">
              <a:solidFill>
                <a:srgbClr val="000000"/>
              </a:solidFill>
              <a:latin typeface="Arial"/>
              <a:ea typeface="Arial"/>
              <a:cs typeface="Arial"/>
              <a:sym typeface="Arial"/>
            </a:endParaRPr>
          </a:p>
        </p:txBody>
      </p:sp>
      <p:pic>
        <p:nvPicPr>
          <p:cNvPr id="344" name="Google Shape;344;g3bc1b222f9e_0_750"/>
          <p:cNvPicPr preferRelativeResize="0"/>
          <p:nvPr/>
        </p:nvPicPr>
        <p:blipFill rotWithShape="1">
          <a:blip r:embed="rId6">
            <a:alphaModFix/>
          </a:blip>
          <a:srcRect/>
          <a:stretch/>
        </p:blipFill>
        <p:spPr>
          <a:xfrm flipH="1">
            <a:off x="8918006" y="2484582"/>
            <a:ext cx="2705100" cy="2705100"/>
          </a:xfrm>
          <a:prstGeom prst="ellipse">
            <a:avLst/>
          </a:prstGeom>
          <a:noFill/>
          <a:ln>
            <a:noFill/>
          </a:ln>
        </p:spPr>
      </p:pic>
      <p:grpSp>
        <p:nvGrpSpPr>
          <p:cNvPr id="345" name="Google Shape;345;g3bc1b222f9e_0_750"/>
          <p:cNvGrpSpPr/>
          <p:nvPr/>
        </p:nvGrpSpPr>
        <p:grpSpPr>
          <a:xfrm>
            <a:off x="12958692" y="1368941"/>
            <a:ext cx="3379344" cy="7543561"/>
            <a:chOff x="13769528" y="1649274"/>
            <a:chExt cx="3379344" cy="7543561"/>
          </a:xfrm>
        </p:grpSpPr>
        <p:sp>
          <p:nvSpPr>
            <p:cNvPr id="346" name="Google Shape;346;g3bc1b222f9e_0_750"/>
            <p:cNvSpPr/>
            <p:nvPr/>
          </p:nvSpPr>
          <p:spPr>
            <a:xfrm>
              <a:off x="13769528" y="1910862"/>
              <a:ext cx="3367200" cy="7008300"/>
            </a:xfrm>
            <a:prstGeom prst="rect">
              <a:avLst/>
            </a:prstGeom>
            <a:solidFill>
              <a:srgbClr val="FFFFFF">
                <a:alpha val="5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7" name="Google Shape;347;g3bc1b222f9e_0_750"/>
            <p:cNvSpPr txBox="1"/>
            <p:nvPr/>
          </p:nvSpPr>
          <p:spPr>
            <a:xfrm>
              <a:off x="14077081" y="5731342"/>
              <a:ext cx="28647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Josefin Sans SemiBold"/>
                  <a:ea typeface="Josefin Sans SemiBold"/>
                  <a:cs typeface="Josefin Sans SemiBold"/>
                  <a:sym typeface="Josefin Sans SemiBold"/>
                </a:rPr>
                <a:t>Madeline Price</a:t>
              </a:r>
              <a:endParaRPr sz="1400" b="0" i="0" u="none" strike="noStrike" cap="none">
                <a:solidFill>
                  <a:srgbClr val="000000"/>
                </a:solidFill>
                <a:latin typeface="Arial"/>
                <a:ea typeface="Arial"/>
                <a:cs typeface="Arial"/>
                <a:sym typeface="Arial"/>
              </a:endParaRPr>
            </a:p>
          </p:txBody>
        </p:sp>
        <p:sp>
          <p:nvSpPr>
            <p:cNvPr id="348" name="Google Shape;348;g3bc1b222f9e_0_750"/>
            <p:cNvSpPr txBox="1"/>
            <p:nvPr/>
          </p:nvSpPr>
          <p:spPr>
            <a:xfrm>
              <a:off x="13781672" y="6998926"/>
              <a:ext cx="33672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Director of State Policy and Strategy, </a:t>
              </a:r>
              <a:endParaRPr sz="2400" b="0" i="0" u="none" strike="noStrike" cap="none">
                <a:solidFill>
                  <a:srgbClr val="000000"/>
                </a:solidFill>
                <a:latin typeface="Josefin Sans Medium"/>
                <a:ea typeface="Josefin Sans Medium"/>
                <a:cs typeface="Josefin Sans Medium"/>
                <a:sym typeface="Josefin Sans Medium"/>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HCM Strategists</a:t>
              </a:r>
              <a:endParaRPr sz="1400" b="0" i="0" u="none" strike="noStrike" cap="none">
                <a:solidFill>
                  <a:srgbClr val="000000"/>
                </a:solidFill>
                <a:latin typeface="Arial"/>
                <a:ea typeface="Arial"/>
                <a:cs typeface="Arial"/>
                <a:sym typeface="Arial"/>
              </a:endParaRPr>
            </a:p>
          </p:txBody>
        </p:sp>
        <p:pic>
          <p:nvPicPr>
            <p:cNvPr id="349" name="Google Shape;349;g3bc1b222f9e_0_750" title="Madeline Price_web.png"/>
            <p:cNvPicPr preferRelativeResize="0"/>
            <p:nvPr/>
          </p:nvPicPr>
          <p:blipFill rotWithShape="1">
            <a:blip r:embed="rId7">
              <a:alphaModFix/>
            </a:blip>
            <a:srcRect/>
            <a:stretch/>
          </p:blipFill>
          <p:spPr>
            <a:xfrm flipH="1">
              <a:off x="14077081" y="2688706"/>
              <a:ext cx="2705100" cy="2705100"/>
            </a:xfrm>
            <a:prstGeom prst="ellipse">
              <a:avLst/>
            </a:prstGeom>
            <a:noFill/>
            <a:ln>
              <a:noFill/>
            </a:ln>
          </p:spPr>
        </p:pic>
        <p:sp>
          <p:nvSpPr>
            <p:cNvPr id="350" name="Google Shape;350;g3bc1b222f9e_0_750"/>
            <p:cNvSpPr/>
            <p:nvPr/>
          </p:nvSpPr>
          <p:spPr>
            <a:xfrm>
              <a:off x="15077171" y="8507035"/>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1" name="Google Shape;351;g3bc1b222f9e_0_750"/>
            <p:cNvSpPr/>
            <p:nvPr/>
          </p:nvSpPr>
          <p:spPr>
            <a:xfrm>
              <a:off x="15077171" y="1649274"/>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3bce09d539f_0_7"/>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57" name="Google Shape;357;g3bce09d539f_0_7" descr="A logo with text on it&#10;&#10;AI-generated content may be incorrect."/>
          <p:cNvPicPr preferRelativeResize="0"/>
          <p:nvPr/>
        </p:nvPicPr>
        <p:blipFill rotWithShape="1">
          <a:blip r:embed="rId4">
            <a:alphaModFix/>
          </a:blip>
          <a:srcRect/>
          <a:stretch/>
        </p:blipFill>
        <p:spPr>
          <a:xfrm>
            <a:off x="15163800" y="9348951"/>
            <a:ext cx="2856082" cy="792725"/>
          </a:xfrm>
          <a:prstGeom prst="rect">
            <a:avLst/>
          </a:prstGeom>
          <a:noFill/>
          <a:ln>
            <a:noFill/>
          </a:ln>
        </p:spPr>
      </p:pic>
      <p:grpSp>
        <p:nvGrpSpPr>
          <p:cNvPr id="358" name="Google Shape;358;g3bce09d539f_0_7"/>
          <p:cNvGrpSpPr/>
          <p:nvPr/>
        </p:nvGrpSpPr>
        <p:grpSpPr>
          <a:xfrm>
            <a:off x="960072" y="2428632"/>
            <a:ext cx="4880825" cy="7284119"/>
            <a:chOff x="1118224" y="283725"/>
            <a:chExt cx="2090826" cy="4076400"/>
          </a:xfrm>
        </p:grpSpPr>
        <p:sp>
          <p:nvSpPr>
            <p:cNvPr id="359" name="Google Shape;359;g3bce09d539f_0_7"/>
            <p:cNvSpPr/>
            <p:nvPr/>
          </p:nvSpPr>
          <p:spPr>
            <a:xfrm>
              <a:off x="1178650" y="283725"/>
              <a:ext cx="2030400" cy="4076400"/>
            </a:xfrm>
            <a:prstGeom prst="rect">
              <a:avLst/>
            </a:prstGeom>
            <a:solidFill>
              <a:srgbClr val="5858A7"/>
            </a:solidFill>
            <a:ln>
              <a:noFill/>
            </a:ln>
          </p:spPr>
          <p:txBody>
            <a:bodyPr spcFirstLastPara="1" wrap="square" lIns="179450" tIns="179450" rIns="179450" bIns="179450" anchor="ctr" anchorCtr="0">
              <a:noAutofit/>
            </a:bodyPr>
            <a:lstStyle/>
            <a:p>
              <a:pPr marL="0" marR="0" lvl="0" indent="0" algn="l" rtl="0">
                <a:lnSpc>
                  <a:spcPct val="100000"/>
                </a:lnSpc>
                <a:spcBef>
                  <a:spcPts val="0"/>
                </a:spcBef>
                <a:spcAft>
                  <a:spcPts val="0"/>
                </a:spcAft>
                <a:buClr>
                  <a:srgbClr val="000000"/>
                </a:buClr>
                <a:buSzPts val="1264"/>
                <a:buFont typeface="Arial"/>
                <a:buNone/>
              </a:pPr>
              <a:endParaRPr sz="1264" b="0" i="0" u="none" strike="noStrike" cap="none">
                <a:solidFill>
                  <a:srgbClr val="000000"/>
                </a:solidFill>
                <a:latin typeface="Arial"/>
                <a:ea typeface="Arial"/>
                <a:cs typeface="Arial"/>
                <a:sym typeface="Arial"/>
              </a:endParaRPr>
            </a:p>
          </p:txBody>
        </p:sp>
        <p:sp>
          <p:nvSpPr>
            <p:cNvPr id="360" name="Google Shape;360;g3bce09d539f_0_7"/>
            <p:cNvSpPr/>
            <p:nvPr/>
          </p:nvSpPr>
          <p:spPr>
            <a:xfrm>
              <a:off x="1118224" y="341749"/>
              <a:ext cx="2048100" cy="2490600"/>
            </a:xfrm>
            <a:prstGeom prst="rect">
              <a:avLst/>
            </a:prstGeom>
            <a:solidFill>
              <a:srgbClr val="FFFFFF"/>
            </a:solidFill>
            <a:ln w="37375" cap="flat" cmpd="sng">
              <a:solidFill>
                <a:srgbClr val="644F90"/>
              </a:solidFill>
              <a:prstDash val="solid"/>
              <a:round/>
              <a:headEnd type="none" w="sm" len="sm"/>
              <a:tailEnd type="none" w="sm" len="sm"/>
            </a:ln>
          </p:spPr>
          <p:txBody>
            <a:bodyPr spcFirstLastPara="1" wrap="square" lIns="179450" tIns="179450" rIns="179450" bIns="179450" anchor="ctr" anchorCtr="0">
              <a:noAutofit/>
            </a:bodyPr>
            <a:lstStyle/>
            <a:p>
              <a:pPr marL="0" marR="0" lvl="0" indent="0" algn="l" rtl="0">
                <a:lnSpc>
                  <a:spcPct val="100000"/>
                </a:lnSpc>
                <a:spcBef>
                  <a:spcPts val="0"/>
                </a:spcBef>
                <a:spcAft>
                  <a:spcPts val="0"/>
                </a:spcAft>
                <a:buClr>
                  <a:srgbClr val="000000"/>
                </a:buClr>
                <a:buSzPts val="1264"/>
                <a:buFont typeface="Arial"/>
                <a:buNone/>
              </a:pPr>
              <a:endParaRPr sz="1264" b="0" i="0" u="none" strike="noStrike" cap="none">
                <a:solidFill>
                  <a:srgbClr val="000000"/>
                </a:solidFill>
                <a:latin typeface="Arial"/>
                <a:ea typeface="Arial"/>
                <a:cs typeface="Arial"/>
                <a:sym typeface="Arial"/>
              </a:endParaRPr>
            </a:p>
          </p:txBody>
        </p:sp>
        <p:sp>
          <p:nvSpPr>
            <p:cNvPr id="361" name="Google Shape;361;g3bce09d539f_0_7"/>
            <p:cNvSpPr/>
            <p:nvPr/>
          </p:nvSpPr>
          <p:spPr>
            <a:xfrm>
              <a:off x="1169887" y="991245"/>
              <a:ext cx="1987500" cy="1623600"/>
            </a:xfrm>
            <a:prstGeom prst="rect">
              <a:avLst/>
            </a:prstGeom>
            <a:noFill/>
            <a:ln>
              <a:noFill/>
            </a:ln>
          </p:spPr>
          <p:txBody>
            <a:bodyPr spcFirstLastPara="1" wrap="square" lIns="179450" tIns="179450" rIns="179450" bIns="179450" anchor="t" anchorCtr="0">
              <a:noAutofit/>
            </a:bodyPr>
            <a:lstStyle/>
            <a:p>
              <a:pPr marL="0" marR="0" lvl="0" indent="0" algn="l" rtl="0">
                <a:lnSpc>
                  <a:spcPct val="100000"/>
                </a:lnSpc>
                <a:spcBef>
                  <a:spcPts val="0"/>
                </a:spcBef>
                <a:spcAft>
                  <a:spcPts val="0"/>
                </a:spcAft>
                <a:buClr>
                  <a:srgbClr val="000000"/>
                </a:buClr>
                <a:buSzPts val="2004"/>
                <a:buFont typeface="Arial"/>
                <a:buNone/>
              </a:pPr>
              <a:r>
                <a:rPr lang="en-US" sz="2004" b="0" i="1" u="none" strike="noStrike" cap="none">
                  <a:solidFill>
                    <a:schemeClr val="dk1"/>
                  </a:solidFill>
                  <a:latin typeface="Josefin Sans Medium"/>
                  <a:ea typeface="Josefin Sans Medium"/>
                  <a:cs typeface="Josefin Sans Medium"/>
                  <a:sym typeface="Josefin Sans Medium"/>
                </a:rPr>
                <a:t>Attainment</a:t>
              </a:r>
              <a:r>
                <a:rPr lang="en-US" sz="2004" b="0" i="0" u="none" strike="noStrike" cap="none">
                  <a:solidFill>
                    <a:schemeClr val="dk1"/>
                  </a:solidFill>
                  <a:latin typeface="Josefin Sans Medium"/>
                  <a:ea typeface="Josefin Sans Medium"/>
                  <a:cs typeface="Josefin Sans Medium"/>
                  <a:sym typeface="Josefin Sans Medium"/>
                </a:rPr>
                <a:t> refers to the educational levels reached by a specific population. This calculation includes people that received credentials from postsecondary institutions in the state, as well as the number of people that moved into the state (in-migration) with a credential.</a:t>
              </a:r>
              <a:endParaRPr sz="2004" b="0" i="0" u="none" strike="noStrike" cap="none">
                <a:solidFill>
                  <a:schemeClr val="dk1"/>
                </a:solidFill>
                <a:latin typeface="Josefin Sans Medium"/>
                <a:ea typeface="Josefin Sans Medium"/>
                <a:cs typeface="Josefin Sans Medium"/>
                <a:sym typeface="Josefin Sans Medium"/>
              </a:endParaRPr>
            </a:p>
          </p:txBody>
        </p:sp>
        <p:sp>
          <p:nvSpPr>
            <p:cNvPr id="362" name="Google Shape;362;g3bce09d539f_0_7"/>
            <p:cNvSpPr/>
            <p:nvPr/>
          </p:nvSpPr>
          <p:spPr>
            <a:xfrm>
              <a:off x="1233850" y="470600"/>
              <a:ext cx="1815000" cy="675000"/>
            </a:xfrm>
            <a:prstGeom prst="rect">
              <a:avLst/>
            </a:prstGeom>
            <a:noFill/>
            <a:ln>
              <a:noFill/>
            </a:ln>
          </p:spPr>
          <p:txBody>
            <a:bodyPr spcFirstLastPara="1" wrap="square" lIns="179450" tIns="179450" rIns="179450" bIns="179450" anchor="t" anchorCtr="0">
              <a:noAutofit/>
            </a:bodyPr>
            <a:lstStyle/>
            <a:p>
              <a:pPr marL="0" marR="0" lvl="0" indent="0" algn="l" rtl="0">
                <a:lnSpc>
                  <a:spcPct val="100000"/>
                </a:lnSpc>
                <a:spcBef>
                  <a:spcPts val="0"/>
                </a:spcBef>
                <a:spcAft>
                  <a:spcPts val="0"/>
                </a:spcAft>
                <a:buClr>
                  <a:srgbClr val="000000"/>
                </a:buClr>
                <a:buSzPts val="5417"/>
                <a:buFont typeface="Arial"/>
                <a:buNone/>
              </a:pPr>
              <a:r>
                <a:rPr lang="en-US" sz="5417" b="1" i="0" u="none" strike="noStrike" cap="none">
                  <a:solidFill>
                    <a:schemeClr val="dk1"/>
                  </a:solidFill>
                  <a:latin typeface="Josefin Sans"/>
                  <a:ea typeface="Josefin Sans"/>
                  <a:cs typeface="Josefin Sans"/>
                  <a:sym typeface="Josefin Sans"/>
                </a:rPr>
                <a:t>Attainment</a:t>
              </a:r>
              <a:endParaRPr sz="5417" b="0" i="0" u="none" strike="noStrike" cap="none">
                <a:solidFill>
                  <a:schemeClr val="dk1"/>
                </a:solidFill>
                <a:latin typeface="Josefin Sans Thin"/>
                <a:ea typeface="Josefin Sans Thin"/>
                <a:cs typeface="Josefin Sans Thin"/>
                <a:sym typeface="Josefin Sans Thin"/>
              </a:endParaRPr>
            </a:p>
          </p:txBody>
        </p:sp>
        <p:sp>
          <p:nvSpPr>
            <p:cNvPr id="363" name="Google Shape;363;g3bce09d539f_0_7"/>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79450" tIns="179450" rIns="179450" bIns="179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g3bce09d539f_0_7"/>
            <p:cNvSpPr/>
            <p:nvPr/>
          </p:nvSpPr>
          <p:spPr>
            <a:xfrm>
              <a:off x="1294216" y="3172452"/>
              <a:ext cx="1815000" cy="839400"/>
            </a:xfrm>
            <a:prstGeom prst="rect">
              <a:avLst/>
            </a:prstGeom>
            <a:noFill/>
            <a:ln>
              <a:noFill/>
            </a:ln>
          </p:spPr>
          <p:txBody>
            <a:bodyPr spcFirstLastPara="1" wrap="square" lIns="179450" tIns="179450" rIns="179450" bIns="179450" anchor="ctr" anchorCtr="0">
              <a:noAutofit/>
            </a:bodyPr>
            <a:lstStyle/>
            <a:p>
              <a:pPr marL="0" marR="0" lvl="0" indent="0" algn="ctr" rtl="0">
                <a:lnSpc>
                  <a:spcPct val="115000"/>
                </a:lnSpc>
                <a:spcBef>
                  <a:spcPts val="0"/>
                </a:spcBef>
                <a:spcAft>
                  <a:spcPts val="0"/>
                </a:spcAft>
                <a:buClr>
                  <a:srgbClr val="000000"/>
                </a:buClr>
                <a:buSzPts val="1671"/>
                <a:buFont typeface="Arial"/>
                <a:buNone/>
              </a:pPr>
              <a:r>
                <a:rPr lang="en-US" sz="1671" b="1" i="0" u="none" strike="noStrike" cap="none">
                  <a:solidFill>
                    <a:srgbClr val="FFFFFF"/>
                  </a:solidFill>
                  <a:latin typeface="Josefin Sans"/>
                  <a:ea typeface="Josefin Sans"/>
                  <a:cs typeface="Josefin Sans"/>
                  <a:sym typeface="Josefin Sans"/>
                </a:rPr>
                <a:t>Lumina Goal 2040:</a:t>
              </a:r>
              <a:r>
                <a:rPr lang="en-US" sz="1671" b="0" i="0" u="none" strike="noStrike" cap="none">
                  <a:solidFill>
                    <a:srgbClr val="FFFFFF"/>
                  </a:solidFill>
                  <a:latin typeface="Josefin Sans"/>
                  <a:ea typeface="Josefin Sans"/>
                  <a:cs typeface="Josefin Sans"/>
                  <a:sym typeface="Josefin Sans"/>
                </a:rPr>
                <a:t> 75% of adults in the labor force will have a postsecondary credential and earn 15% more than the median wage for high school graduates.</a:t>
              </a:r>
              <a:endParaRPr sz="1671" b="0" i="0" u="none" strike="noStrike" cap="none">
                <a:solidFill>
                  <a:srgbClr val="FFFFFF"/>
                </a:solidFill>
                <a:latin typeface="Josefin Sans"/>
                <a:ea typeface="Josefin Sans"/>
                <a:cs typeface="Josefin Sans"/>
                <a:sym typeface="Josefin Sans"/>
              </a:endParaRPr>
            </a:p>
          </p:txBody>
        </p:sp>
      </p:grpSp>
      <p:sp>
        <p:nvSpPr>
          <p:cNvPr id="365" name="Google Shape;365;g3bce09d539f_0_7"/>
          <p:cNvSpPr txBox="1"/>
          <p:nvPr/>
        </p:nvSpPr>
        <p:spPr>
          <a:xfrm>
            <a:off x="757948" y="961856"/>
            <a:ext cx="167721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North Star: Value-Centered Attainment</a:t>
            </a:r>
            <a:endParaRPr sz="1400" b="0" i="0" u="none" strike="noStrike" cap="none">
              <a:solidFill>
                <a:srgbClr val="000000"/>
              </a:solidFill>
              <a:latin typeface="Arial"/>
              <a:ea typeface="Arial"/>
              <a:cs typeface="Arial"/>
              <a:sym typeface="Arial"/>
            </a:endParaRPr>
          </a:p>
        </p:txBody>
      </p:sp>
      <p:sp>
        <p:nvSpPr>
          <p:cNvPr id="366" name="Google Shape;366;g3bce09d539f_0_7"/>
          <p:cNvSpPr/>
          <p:nvPr/>
        </p:nvSpPr>
        <p:spPr>
          <a:xfrm>
            <a:off x="7290200" y="2417150"/>
            <a:ext cx="8740500" cy="1931400"/>
          </a:xfrm>
          <a:prstGeom prst="homePlate">
            <a:avLst>
              <a:gd name="adj" fmla="val 50000"/>
            </a:avLst>
          </a:prstGeom>
          <a:solidFill>
            <a:srgbClr val="5858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Josefin Sans"/>
              <a:ea typeface="Josefin Sans"/>
              <a:cs typeface="Josefin Sans"/>
              <a:sym typeface="Josefin Sans"/>
            </a:endParaRPr>
          </a:p>
        </p:txBody>
      </p:sp>
      <p:sp>
        <p:nvSpPr>
          <p:cNvPr id="367" name="Google Shape;367;g3bce09d539f_0_7"/>
          <p:cNvSpPr txBox="1"/>
          <p:nvPr/>
        </p:nvSpPr>
        <p:spPr>
          <a:xfrm>
            <a:off x="7290200" y="2417150"/>
            <a:ext cx="7574400" cy="1931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Josefin Sans"/>
                <a:ea typeface="Josefin Sans"/>
                <a:cs typeface="Josefin Sans"/>
                <a:sym typeface="Josefin Sans"/>
              </a:rPr>
              <a:t>Attainment is a mission beyond higher education alone that drives education-workforce alignment, economic development, and quality of life.</a:t>
            </a:r>
            <a:endParaRPr sz="2800" b="0" i="0" u="none" strike="noStrike" cap="none">
              <a:solidFill>
                <a:schemeClr val="lt1"/>
              </a:solidFill>
              <a:latin typeface="Josefin Sans"/>
              <a:ea typeface="Josefin Sans"/>
              <a:cs typeface="Josefin Sans"/>
              <a:sym typeface="Josefin Sans"/>
            </a:endParaRPr>
          </a:p>
        </p:txBody>
      </p:sp>
      <p:sp>
        <p:nvSpPr>
          <p:cNvPr id="368" name="Google Shape;368;g3bce09d539f_0_7"/>
          <p:cNvSpPr txBox="1"/>
          <p:nvPr/>
        </p:nvSpPr>
        <p:spPr>
          <a:xfrm>
            <a:off x="7290200" y="4788050"/>
            <a:ext cx="7746000" cy="2499000"/>
          </a:xfrm>
          <a:prstGeom prst="rect">
            <a:avLst/>
          </a:prstGeom>
          <a:noFill/>
          <a:ln>
            <a:noFill/>
          </a:ln>
        </p:spPr>
        <p:txBody>
          <a:bodyPr spcFirstLastPara="1" wrap="square" lIns="0" tIns="0" rIns="0" bIns="0" anchor="t" anchorCtr="0">
            <a:spAutoFit/>
          </a:bodyPr>
          <a:lstStyle/>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Value in attainment goals provides a signal of overall economic and community health </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Value-centered attainment goals promote cross-sector alignment and position education as a tool to drive economic development</a:t>
            </a:r>
            <a:endParaRPr sz="2800" b="0" i="0" u="none" strike="noStrike" cap="none">
              <a:solidFill>
                <a:srgbClr val="000000"/>
              </a:solidFill>
              <a:latin typeface="Josefin Sans Light"/>
              <a:ea typeface="Josefin Sans Light"/>
              <a:cs typeface="Josefin Sans Light"/>
              <a:sym typeface="Josefin Sans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3c8a8f9dc2c_0_841"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374" name="Google Shape;374;g3c8a8f9dc2c_0_841"/>
          <p:cNvSpPr txBox="1"/>
          <p:nvPr/>
        </p:nvSpPr>
        <p:spPr>
          <a:xfrm>
            <a:off x="443200" y="1430725"/>
            <a:ext cx="174348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Building Toward the North Star</a:t>
            </a:r>
            <a:endParaRPr sz="1400" b="0" i="0" u="none" strike="noStrike" cap="none">
              <a:solidFill>
                <a:srgbClr val="000000"/>
              </a:solidFill>
              <a:latin typeface="Arial"/>
              <a:ea typeface="Arial"/>
              <a:cs typeface="Arial"/>
              <a:sym typeface="Arial"/>
            </a:endParaRPr>
          </a:p>
        </p:txBody>
      </p:sp>
      <p:sp>
        <p:nvSpPr>
          <p:cNvPr id="375" name="Google Shape;375;g3c8a8f9dc2c_0_841"/>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6" name="Google Shape;376;g3c8a8f9dc2c_0_841"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grpSp>
        <p:nvGrpSpPr>
          <p:cNvPr id="377" name="Google Shape;377;g3c8a8f9dc2c_0_841"/>
          <p:cNvGrpSpPr/>
          <p:nvPr/>
        </p:nvGrpSpPr>
        <p:grpSpPr>
          <a:xfrm>
            <a:off x="954430" y="2728460"/>
            <a:ext cx="16064727" cy="6810022"/>
            <a:chOff x="1071080" y="1585460"/>
            <a:chExt cx="16064727" cy="6810022"/>
          </a:xfrm>
        </p:grpSpPr>
        <p:grpSp>
          <p:nvGrpSpPr>
            <p:cNvPr id="378" name="Google Shape;378;g3c8a8f9dc2c_0_841"/>
            <p:cNvGrpSpPr/>
            <p:nvPr/>
          </p:nvGrpSpPr>
          <p:grpSpPr>
            <a:xfrm flipH="1">
              <a:off x="11252150" y="3973560"/>
              <a:ext cx="5883657" cy="2094600"/>
              <a:chOff x="857520" y="1684225"/>
              <a:chExt cx="2941829" cy="1047300"/>
            </a:xfrm>
          </p:grpSpPr>
          <p:sp>
            <p:nvSpPr>
              <p:cNvPr id="379" name="Google Shape;379;g3c8a8f9dc2c_0_841"/>
              <p:cNvSpPr txBox="1"/>
              <p:nvPr/>
            </p:nvSpPr>
            <p:spPr>
              <a:xfrm>
                <a:off x="857520" y="1684225"/>
                <a:ext cx="2077200" cy="10473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3200"/>
                  </a:spcAft>
                  <a:buClr>
                    <a:srgbClr val="000000"/>
                  </a:buClr>
                  <a:buSzPts val="2800"/>
                  <a:buFont typeface="Arial"/>
                  <a:buNone/>
                </a:pPr>
                <a:r>
                  <a:rPr lang="en-US" sz="2800" b="0" i="0" u="none" strike="noStrike" cap="none">
                    <a:solidFill>
                      <a:srgbClr val="000000"/>
                    </a:solidFill>
                    <a:latin typeface="Roboto"/>
                    <a:ea typeface="Roboto"/>
                    <a:cs typeface="Roboto"/>
                    <a:sym typeface="Roboto"/>
                  </a:rPr>
                  <a:t>Workforce and Economic Development</a:t>
                </a:r>
                <a:endParaRPr sz="2000" b="0" i="0" u="none" strike="noStrike" cap="none">
                  <a:solidFill>
                    <a:srgbClr val="000000"/>
                  </a:solidFill>
                  <a:latin typeface="Roboto"/>
                  <a:ea typeface="Roboto"/>
                  <a:cs typeface="Roboto"/>
                  <a:sym typeface="Roboto"/>
                </a:endParaRPr>
              </a:p>
            </p:txBody>
          </p:sp>
          <p:cxnSp>
            <p:nvCxnSpPr>
              <p:cNvPr id="380" name="Google Shape;380;g3c8a8f9dc2c_0_841"/>
              <p:cNvCxnSpPr/>
              <p:nvPr/>
            </p:nvCxnSpPr>
            <p:spPr>
              <a:xfrm rot="10800000">
                <a:off x="3046949" y="2215320"/>
                <a:ext cx="752400" cy="0"/>
              </a:xfrm>
              <a:prstGeom prst="straightConnector1">
                <a:avLst/>
              </a:prstGeom>
              <a:noFill/>
              <a:ln w="9525" cap="flat" cmpd="sng">
                <a:solidFill>
                  <a:srgbClr val="C2C2C2"/>
                </a:solidFill>
                <a:prstDash val="solid"/>
                <a:round/>
                <a:headEnd type="none" w="sm" len="sm"/>
                <a:tailEnd type="none" w="sm" len="sm"/>
              </a:ln>
            </p:spPr>
          </p:cxnSp>
          <p:sp>
            <p:nvSpPr>
              <p:cNvPr id="381" name="Google Shape;381;g3c8a8f9dc2c_0_841"/>
              <p:cNvSpPr/>
              <p:nvPr/>
            </p:nvSpPr>
            <p:spPr>
              <a:xfrm>
                <a:off x="3020371" y="2111851"/>
                <a:ext cx="198600" cy="198300"/>
              </a:xfrm>
              <a:prstGeom prst="ellipse">
                <a:avLst/>
              </a:prstGeom>
              <a:solidFill>
                <a:srgbClr val="80209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3c8a8f9dc2c_0_841"/>
              <p:cNvSpPr txBox="1"/>
              <p:nvPr/>
            </p:nvSpPr>
            <p:spPr>
              <a:xfrm>
                <a:off x="2995927" y="2051434"/>
                <a:ext cx="247500" cy="312900"/>
              </a:xfrm>
              <a:prstGeom prst="rect">
                <a:avLst/>
              </a:prstGeom>
              <a:solidFill>
                <a:srgbClr val="5858A7"/>
              </a:solid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3200"/>
                  </a:spcAft>
                  <a:buClr>
                    <a:srgbClr val="000000"/>
                  </a:buClr>
                  <a:buSzPts val="1600"/>
                  <a:buFont typeface="Arial"/>
                  <a:buNone/>
                </a:pPr>
                <a:r>
                  <a:rPr lang="en-US" sz="1600" b="0" i="0" u="none" strike="noStrike" cap="none">
                    <a:solidFill>
                      <a:srgbClr val="FFFFFF"/>
                    </a:solidFill>
                    <a:latin typeface="Roboto"/>
                    <a:ea typeface="Roboto"/>
                    <a:cs typeface="Roboto"/>
                    <a:sym typeface="Roboto"/>
                  </a:rPr>
                  <a:t>3</a:t>
                </a:r>
                <a:endParaRPr sz="2800" b="0" i="0" u="none" strike="noStrike" cap="none">
                  <a:solidFill>
                    <a:srgbClr val="FFFFFF"/>
                  </a:solidFill>
                  <a:latin typeface="Arial"/>
                  <a:ea typeface="Arial"/>
                  <a:cs typeface="Arial"/>
                  <a:sym typeface="Arial"/>
                </a:endParaRPr>
              </a:p>
            </p:txBody>
          </p:sp>
        </p:grpSp>
        <p:grpSp>
          <p:nvGrpSpPr>
            <p:cNvPr id="383" name="Google Shape;383;g3c8a8f9dc2c_0_841"/>
            <p:cNvGrpSpPr/>
            <p:nvPr/>
          </p:nvGrpSpPr>
          <p:grpSpPr>
            <a:xfrm>
              <a:off x="1071080" y="5360210"/>
              <a:ext cx="6639428" cy="2094600"/>
              <a:chOff x="857520" y="1684225"/>
              <a:chExt cx="3319714" cy="1047300"/>
            </a:xfrm>
          </p:grpSpPr>
          <p:sp>
            <p:nvSpPr>
              <p:cNvPr id="384" name="Google Shape;384;g3c8a8f9dc2c_0_841"/>
              <p:cNvSpPr txBox="1"/>
              <p:nvPr/>
            </p:nvSpPr>
            <p:spPr>
              <a:xfrm>
                <a:off x="857520" y="1684225"/>
                <a:ext cx="2077200" cy="1047300"/>
              </a:xfrm>
              <a:prstGeom prst="rect">
                <a:avLst/>
              </a:prstGeom>
              <a:noFill/>
              <a:ln>
                <a:noFill/>
              </a:ln>
            </p:spPr>
            <p:txBody>
              <a:bodyPr spcFirstLastPara="1" wrap="square" lIns="182850" tIns="182850" rIns="182850" bIns="182850" anchor="ctr" anchorCtr="0">
                <a:no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Roboto"/>
                    <a:ea typeface="Roboto"/>
                    <a:cs typeface="Roboto"/>
                    <a:sym typeface="Roboto"/>
                  </a:rPr>
                  <a:t>K-12 and Postsecondary Education</a:t>
                </a:r>
                <a:endParaRPr sz="2800" b="0" i="0" u="none" strike="noStrike" cap="none">
                  <a:solidFill>
                    <a:srgbClr val="000000"/>
                  </a:solidFill>
                  <a:latin typeface="Roboto"/>
                  <a:ea typeface="Roboto"/>
                  <a:cs typeface="Roboto"/>
                  <a:sym typeface="Roboto"/>
                </a:endParaRPr>
              </a:p>
            </p:txBody>
          </p:sp>
          <p:cxnSp>
            <p:nvCxnSpPr>
              <p:cNvPr id="385" name="Google Shape;385;g3c8a8f9dc2c_0_841"/>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386" name="Google Shape;386;g3c8a8f9dc2c_0_841"/>
              <p:cNvSpPr/>
              <p:nvPr/>
            </p:nvSpPr>
            <p:spPr>
              <a:xfrm>
                <a:off x="3020371" y="2111851"/>
                <a:ext cx="198600" cy="198300"/>
              </a:xfrm>
              <a:prstGeom prst="ellipse">
                <a:avLst/>
              </a:prstGeom>
              <a:solidFill>
                <a:srgbClr val="9325A5"/>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3c8a8f9dc2c_0_841"/>
              <p:cNvSpPr txBox="1"/>
              <p:nvPr/>
            </p:nvSpPr>
            <p:spPr>
              <a:xfrm>
                <a:off x="2995927" y="2051434"/>
                <a:ext cx="247500" cy="312900"/>
              </a:xfrm>
              <a:prstGeom prst="rect">
                <a:avLst/>
              </a:prstGeom>
              <a:solidFill>
                <a:srgbClr val="5858A7"/>
              </a:solid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3200"/>
                  </a:spcAft>
                  <a:buClr>
                    <a:srgbClr val="000000"/>
                  </a:buClr>
                  <a:buSzPts val="1600"/>
                  <a:buFont typeface="Arial"/>
                  <a:buNone/>
                </a:pPr>
                <a:r>
                  <a:rPr lang="en-US" sz="1600" b="0" i="0" u="none" strike="noStrike" cap="none">
                    <a:solidFill>
                      <a:srgbClr val="FFFFFF"/>
                    </a:solidFill>
                    <a:latin typeface="Roboto"/>
                    <a:ea typeface="Roboto"/>
                    <a:cs typeface="Roboto"/>
                    <a:sym typeface="Roboto"/>
                  </a:rPr>
                  <a:t>4</a:t>
                </a:r>
                <a:endParaRPr sz="2800" b="0" i="0" u="none" strike="noStrike" cap="none">
                  <a:solidFill>
                    <a:srgbClr val="FFFFFF"/>
                  </a:solidFill>
                  <a:latin typeface="Arial"/>
                  <a:ea typeface="Arial"/>
                  <a:cs typeface="Arial"/>
                  <a:sym typeface="Arial"/>
                </a:endParaRPr>
              </a:p>
            </p:txBody>
          </p:sp>
        </p:grpSp>
        <p:grpSp>
          <p:nvGrpSpPr>
            <p:cNvPr id="388" name="Google Shape;388;g3c8a8f9dc2c_0_841"/>
            <p:cNvGrpSpPr/>
            <p:nvPr/>
          </p:nvGrpSpPr>
          <p:grpSpPr>
            <a:xfrm flipH="1">
              <a:off x="9674950" y="1585460"/>
              <a:ext cx="7460857" cy="2094600"/>
              <a:chOff x="857520" y="1684225"/>
              <a:chExt cx="3730429" cy="1047300"/>
            </a:xfrm>
          </p:grpSpPr>
          <p:sp>
            <p:nvSpPr>
              <p:cNvPr id="389" name="Google Shape;389;g3c8a8f9dc2c_0_841"/>
              <p:cNvSpPr txBox="1"/>
              <p:nvPr/>
            </p:nvSpPr>
            <p:spPr>
              <a:xfrm>
                <a:off x="857520" y="1684225"/>
                <a:ext cx="2077200" cy="10473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0000"/>
                    </a:solidFill>
                    <a:latin typeface="Roboto"/>
                    <a:ea typeface="Roboto"/>
                    <a:cs typeface="Roboto"/>
                    <a:sym typeface="Roboto"/>
                  </a:rPr>
                  <a:t>North Star: Value-Centered Attainment</a:t>
                </a:r>
                <a:endParaRPr sz="2000" b="1" i="0" u="none" strike="noStrike" cap="none">
                  <a:solidFill>
                    <a:srgbClr val="000000"/>
                  </a:solidFill>
                  <a:latin typeface="Roboto"/>
                  <a:ea typeface="Roboto"/>
                  <a:cs typeface="Roboto"/>
                  <a:sym typeface="Roboto"/>
                </a:endParaRPr>
              </a:p>
            </p:txBody>
          </p:sp>
          <p:cxnSp>
            <p:nvCxnSpPr>
              <p:cNvPr id="390" name="Google Shape;390;g3c8a8f9dc2c_0_841"/>
              <p:cNvCxnSpPr/>
              <p:nvPr/>
            </p:nvCxnSpPr>
            <p:spPr>
              <a:xfrm rot="10800000">
                <a:off x="3046849" y="2215320"/>
                <a:ext cx="1541100" cy="0"/>
              </a:xfrm>
              <a:prstGeom prst="straightConnector1">
                <a:avLst/>
              </a:prstGeom>
              <a:noFill/>
              <a:ln w="9525" cap="flat" cmpd="sng">
                <a:solidFill>
                  <a:srgbClr val="C2C2C2"/>
                </a:solidFill>
                <a:prstDash val="solid"/>
                <a:round/>
                <a:headEnd type="none" w="sm" len="sm"/>
                <a:tailEnd type="none" w="sm" len="sm"/>
              </a:ln>
            </p:spPr>
          </p:cxnSp>
          <p:sp>
            <p:nvSpPr>
              <p:cNvPr id="391" name="Google Shape;391;g3c8a8f9dc2c_0_841"/>
              <p:cNvSpPr/>
              <p:nvPr/>
            </p:nvSpPr>
            <p:spPr>
              <a:xfrm>
                <a:off x="3020371" y="2111851"/>
                <a:ext cx="198600" cy="198300"/>
              </a:xfrm>
              <a:prstGeom prst="ellipse">
                <a:avLst/>
              </a:prstGeom>
              <a:solidFill>
                <a:srgbClr val="701C7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3c8a8f9dc2c_0_841"/>
              <p:cNvSpPr txBox="1"/>
              <p:nvPr/>
            </p:nvSpPr>
            <p:spPr>
              <a:xfrm>
                <a:off x="2995927" y="2051434"/>
                <a:ext cx="247500" cy="312900"/>
              </a:xfrm>
              <a:prstGeom prst="rect">
                <a:avLst/>
              </a:prstGeom>
              <a:solidFill>
                <a:srgbClr val="5858A7"/>
              </a:solid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3200"/>
                  </a:spcAft>
                  <a:buClr>
                    <a:srgbClr val="000000"/>
                  </a:buClr>
                  <a:buSzPts val="1600"/>
                  <a:buFont typeface="Arial"/>
                  <a:buNone/>
                </a:pPr>
                <a:r>
                  <a:rPr lang="en-US" sz="1600" b="0" i="0" u="none" strike="noStrike" cap="none">
                    <a:solidFill>
                      <a:srgbClr val="FFFFFF"/>
                    </a:solidFill>
                    <a:latin typeface="Roboto"/>
                    <a:ea typeface="Roboto"/>
                    <a:cs typeface="Roboto"/>
                    <a:sym typeface="Roboto"/>
                  </a:rPr>
                  <a:t>1</a:t>
                </a:r>
                <a:endParaRPr sz="2800" b="0" i="0" u="none" strike="noStrike" cap="none">
                  <a:solidFill>
                    <a:srgbClr val="FFFFFF"/>
                  </a:solidFill>
                  <a:latin typeface="Arial"/>
                  <a:ea typeface="Arial"/>
                  <a:cs typeface="Arial"/>
                  <a:sym typeface="Arial"/>
                </a:endParaRPr>
              </a:p>
            </p:txBody>
          </p:sp>
        </p:grpSp>
        <p:grpSp>
          <p:nvGrpSpPr>
            <p:cNvPr id="393" name="Google Shape;393;g3c8a8f9dc2c_0_841"/>
            <p:cNvGrpSpPr/>
            <p:nvPr/>
          </p:nvGrpSpPr>
          <p:grpSpPr>
            <a:xfrm>
              <a:off x="5634847" y="1891500"/>
              <a:ext cx="7018334" cy="6503982"/>
              <a:chOff x="3217473" y="1225350"/>
              <a:chExt cx="3118151" cy="3159727"/>
            </a:xfrm>
          </p:grpSpPr>
          <p:sp>
            <p:nvSpPr>
              <p:cNvPr id="394" name="Google Shape;394;g3c8a8f9dc2c_0_841"/>
              <p:cNvSpPr/>
              <p:nvPr/>
            </p:nvSpPr>
            <p:spPr>
              <a:xfrm>
                <a:off x="3579175" y="2711400"/>
                <a:ext cx="2396410" cy="971161"/>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p>
                <a:endParaRPr lang="en-US"/>
              </a:p>
            </p:txBody>
          </p:sp>
          <p:sp>
            <p:nvSpPr>
              <p:cNvPr id="395" name="Google Shape;395;g3c8a8f9dc2c_0_841"/>
              <p:cNvSpPr/>
              <p:nvPr/>
            </p:nvSpPr>
            <p:spPr>
              <a:xfrm>
                <a:off x="3730755" y="2527208"/>
                <a:ext cx="2079127" cy="837209"/>
              </a:xfrm>
              <a:custGeom>
                <a:avLst/>
                <a:gdLst/>
                <a:ahLst/>
                <a:cxnLst/>
                <a:rect l="l" t="t" r="r" b="b"/>
                <a:pathLst>
                  <a:path w="49248" h="16300" extrusionOk="0">
                    <a:moveTo>
                      <a:pt x="0" y="7554"/>
                    </a:moveTo>
                    <a:lnTo>
                      <a:pt x="24649" y="16300"/>
                    </a:lnTo>
                    <a:lnTo>
                      <a:pt x="49248" y="7604"/>
                    </a:lnTo>
                    <a:lnTo>
                      <a:pt x="24599" y="0"/>
                    </a:lnTo>
                    <a:close/>
                  </a:path>
                </a:pathLst>
              </a:custGeom>
              <a:solidFill>
                <a:srgbClr val="D9D9D9"/>
              </a:solidFill>
              <a:ln>
                <a:noFill/>
              </a:ln>
            </p:spPr>
            <p:txBody>
              <a:bodyPr/>
              <a:lstStyle/>
              <a:p>
                <a:endParaRPr lang="en-US"/>
              </a:p>
            </p:txBody>
          </p:sp>
          <p:sp>
            <p:nvSpPr>
              <p:cNvPr id="396" name="Google Shape;396;g3c8a8f9dc2c_0_841"/>
              <p:cNvSpPr/>
              <p:nvPr/>
            </p:nvSpPr>
            <p:spPr>
              <a:xfrm>
                <a:off x="3946479" y="2252239"/>
                <a:ext cx="1647477" cy="663383"/>
              </a:xfrm>
              <a:custGeom>
                <a:avLst/>
                <a:gdLst/>
                <a:ahLst/>
                <a:cxnLst/>
                <a:rect l="l" t="t" r="r" b="b"/>
                <a:pathLst>
                  <a:path w="39012" h="12970" extrusionOk="0">
                    <a:moveTo>
                      <a:pt x="0" y="5914"/>
                    </a:moveTo>
                    <a:lnTo>
                      <a:pt x="19531" y="12970"/>
                    </a:lnTo>
                    <a:lnTo>
                      <a:pt x="39012" y="5914"/>
                    </a:lnTo>
                    <a:lnTo>
                      <a:pt x="19581" y="0"/>
                    </a:lnTo>
                    <a:close/>
                  </a:path>
                </a:pathLst>
              </a:custGeom>
              <a:solidFill>
                <a:srgbClr val="D9D9D9"/>
              </a:solidFill>
              <a:ln>
                <a:noFill/>
              </a:ln>
            </p:spPr>
            <p:txBody>
              <a:bodyPr/>
              <a:lstStyle/>
              <a:p>
                <a:endParaRPr lang="en-US"/>
              </a:p>
            </p:txBody>
          </p:sp>
          <p:sp>
            <p:nvSpPr>
              <p:cNvPr id="397" name="Google Shape;397;g3c8a8f9dc2c_0_841"/>
              <p:cNvSpPr/>
              <p:nvPr/>
            </p:nvSpPr>
            <p:spPr>
              <a:xfrm>
                <a:off x="4265445" y="1828277"/>
                <a:ext cx="1014014" cy="416547"/>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a:lstStyle/>
              <a:p>
                <a:endParaRPr lang="en-US"/>
              </a:p>
            </p:txBody>
          </p:sp>
          <p:sp>
            <p:nvSpPr>
              <p:cNvPr id="398" name="Google Shape;398;g3c8a8f9dc2c_0_841"/>
              <p:cNvSpPr/>
              <p:nvPr/>
            </p:nvSpPr>
            <p:spPr>
              <a:xfrm>
                <a:off x="3217473"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5858A7"/>
              </a:solidFill>
              <a:ln>
                <a:noFill/>
              </a:ln>
            </p:spPr>
            <p:txBody>
              <a:bodyPr/>
              <a:lstStyle/>
              <a:p>
                <a:endParaRPr lang="en-US"/>
              </a:p>
            </p:txBody>
          </p:sp>
          <p:sp>
            <p:nvSpPr>
              <p:cNvPr id="399" name="Google Shape;399;g3c8a8f9dc2c_0_841"/>
              <p:cNvSpPr/>
              <p:nvPr/>
            </p:nvSpPr>
            <p:spPr>
              <a:xfrm>
                <a:off x="3790596"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gradFill>
                <a:gsLst>
                  <a:gs pos="0">
                    <a:srgbClr val="FFCA37"/>
                  </a:gs>
                  <a:gs pos="100000">
                    <a:srgbClr val="AD8107"/>
                  </a:gs>
                </a:gsLst>
                <a:lin ang="5400012" scaled="0"/>
              </a:gradFill>
              <a:ln>
                <a:noFill/>
              </a:ln>
            </p:spPr>
            <p:txBody>
              <a:bodyPr/>
              <a:lstStyle/>
              <a:p>
                <a:endParaRPr lang="en-US"/>
              </a:p>
            </p:txBody>
          </p:sp>
          <p:sp>
            <p:nvSpPr>
              <p:cNvPr id="400" name="Google Shape;400;g3c8a8f9dc2c_0_841"/>
              <p:cNvSpPr/>
              <p:nvPr/>
            </p:nvSpPr>
            <p:spPr>
              <a:xfrm flipH="1">
                <a:off x="4770690" y="2554725"/>
                <a:ext cx="982143" cy="653205"/>
              </a:xfrm>
              <a:custGeom>
                <a:avLst/>
                <a:gdLst/>
                <a:ahLst/>
                <a:cxnLst/>
                <a:rect l="l" t="t" r="r" b="b"/>
                <a:pathLst>
                  <a:path w="23257" h="12771" extrusionOk="0">
                    <a:moveTo>
                      <a:pt x="3727" y="0"/>
                    </a:moveTo>
                    <a:lnTo>
                      <a:pt x="0" y="4522"/>
                    </a:lnTo>
                    <a:lnTo>
                      <a:pt x="23257" y="12771"/>
                    </a:lnTo>
                    <a:lnTo>
                      <a:pt x="23257" y="7056"/>
                    </a:lnTo>
                    <a:close/>
                  </a:path>
                </a:pathLst>
              </a:custGeom>
              <a:solidFill>
                <a:srgbClr val="F4B400"/>
              </a:solidFill>
              <a:ln>
                <a:noFill/>
              </a:ln>
            </p:spPr>
            <p:txBody>
              <a:bodyPr/>
              <a:lstStyle/>
              <a:p>
                <a:endParaRPr lang="en-US"/>
              </a:p>
            </p:txBody>
          </p:sp>
          <p:sp>
            <p:nvSpPr>
              <p:cNvPr id="401" name="Google Shape;401;g3c8a8f9dc2c_0_841"/>
              <p:cNvSpPr/>
              <p:nvPr/>
            </p:nvSpPr>
            <p:spPr>
              <a:xfrm>
                <a:off x="4002555"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5858A7"/>
              </a:solidFill>
              <a:ln>
                <a:noFill/>
              </a:ln>
            </p:spPr>
            <p:txBody>
              <a:bodyPr/>
              <a:lstStyle/>
              <a:p>
                <a:endParaRPr lang="en-US"/>
              </a:p>
            </p:txBody>
          </p:sp>
          <p:sp>
            <p:nvSpPr>
              <p:cNvPr id="402" name="Google Shape;402;g3c8a8f9dc2c_0_841"/>
              <p:cNvSpPr/>
              <p:nvPr/>
            </p:nvSpPr>
            <p:spPr>
              <a:xfrm flipH="1">
                <a:off x="4770683" y="2023456"/>
                <a:ext cx="770191" cy="721896"/>
              </a:xfrm>
              <a:custGeom>
                <a:avLst/>
                <a:gdLst/>
                <a:ahLst/>
                <a:cxnLst/>
                <a:rect l="l" t="t" r="r" b="b"/>
                <a:pathLst>
                  <a:path w="18238" h="14114" extrusionOk="0">
                    <a:moveTo>
                      <a:pt x="6262" y="0"/>
                    </a:moveTo>
                    <a:lnTo>
                      <a:pt x="18238" y="4324"/>
                    </a:lnTo>
                    <a:lnTo>
                      <a:pt x="18238" y="14114"/>
                    </a:lnTo>
                    <a:lnTo>
                      <a:pt x="0" y="7554"/>
                    </a:lnTo>
                    <a:close/>
                  </a:path>
                </a:pathLst>
              </a:custGeom>
              <a:solidFill>
                <a:srgbClr val="644F90"/>
              </a:solidFill>
              <a:ln>
                <a:noFill/>
              </a:ln>
            </p:spPr>
            <p:txBody>
              <a:bodyPr/>
              <a:lstStyle/>
              <a:p>
                <a:endParaRPr lang="en-US"/>
              </a:p>
            </p:txBody>
          </p:sp>
          <p:sp>
            <p:nvSpPr>
              <p:cNvPr id="403" name="Google Shape;403;g3c8a8f9dc2c_0_841"/>
              <p:cNvSpPr/>
              <p:nvPr/>
            </p:nvSpPr>
            <p:spPr>
              <a:xfrm>
                <a:off x="4323640" y="1225350"/>
                <a:ext cx="449116" cy="854010"/>
              </a:xfrm>
              <a:custGeom>
                <a:avLst/>
                <a:gdLst/>
                <a:ahLst/>
                <a:cxnLst/>
                <a:rect l="l" t="t" r="r" b="b"/>
                <a:pathLst>
                  <a:path w="10635" h="16697" extrusionOk="0">
                    <a:moveTo>
                      <a:pt x="10635" y="0"/>
                    </a:moveTo>
                    <a:lnTo>
                      <a:pt x="0" y="12722"/>
                    </a:lnTo>
                    <a:lnTo>
                      <a:pt x="10635" y="16697"/>
                    </a:lnTo>
                    <a:close/>
                  </a:path>
                </a:pathLst>
              </a:custGeom>
              <a:solidFill>
                <a:srgbClr val="F4B400"/>
              </a:solidFill>
              <a:ln>
                <a:noFill/>
              </a:ln>
            </p:spPr>
            <p:txBody>
              <a:bodyPr/>
              <a:lstStyle/>
              <a:p>
                <a:endParaRPr lang="en-US"/>
              </a:p>
            </p:txBody>
          </p:sp>
          <p:sp>
            <p:nvSpPr>
              <p:cNvPr id="404" name="Google Shape;404;g3c8a8f9dc2c_0_841"/>
              <p:cNvSpPr/>
              <p:nvPr/>
            </p:nvSpPr>
            <p:spPr>
              <a:xfrm flipH="1">
                <a:off x="4770673" y="1225350"/>
                <a:ext cx="449116" cy="854010"/>
              </a:xfrm>
              <a:custGeom>
                <a:avLst/>
                <a:gdLst/>
                <a:ahLst/>
                <a:cxnLst/>
                <a:rect l="l" t="t" r="r" b="b"/>
                <a:pathLst>
                  <a:path w="10635" h="16697" extrusionOk="0">
                    <a:moveTo>
                      <a:pt x="10635" y="0"/>
                    </a:moveTo>
                    <a:lnTo>
                      <a:pt x="0" y="12722"/>
                    </a:lnTo>
                    <a:lnTo>
                      <a:pt x="10635" y="16697"/>
                    </a:lnTo>
                    <a:close/>
                  </a:path>
                </a:pathLst>
              </a:custGeom>
              <a:solidFill>
                <a:srgbClr val="F4B400"/>
              </a:solidFill>
              <a:ln>
                <a:noFill/>
              </a:ln>
            </p:spPr>
            <p:txBody>
              <a:bodyPr/>
              <a:lstStyle/>
              <a:p>
                <a:endParaRPr lang="en-US"/>
              </a:p>
            </p:txBody>
          </p:sp>
          <p:sp>
            <p:nvSpPr>
              <p:cNvPr id="405" name="Google Shape;405;g3c8a8f9dc2c_0_841"/>
              <p:cNvSpPr/>
              <p:nvPr/>
            </p:nvSpPr>
            <p:spPr>
              <a:xfrm>
                <a:off x="3636034" y="2553603"/>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5858A7"/>
              </a:solidFill>
              <a:ln>
                <a:noFill/>
              </a:ln>
            </p:spPr>
            <p:txBody>
              <a:bodyPr/>
              <a:lstStyle/>
              <a:p>
                <a:endParaRPr lang="en-US"/>
              </a:p>
            </p:txBody>
          </p:sp>
          <p:sp>
            <p:nvSpPr>
              <p:cNvPr id="406" name="Google Shape;406;g3c8a8f9dc2c_0_841"/>
              <p:cNvSpPr/>
              <p:nvPr/>
            </p:nvSpPr>
            <p:spPr>
              <a:xfrm flipH="1">
                <a:off x="4770657" y="2555106"/>
                <a:ext cx="1136642" cy="946913"/>
              </a:xfrm>
              <a:custGeom>
                <a:avLst/>
                <a:gdLst/>
                <a:ahLst/>
                <a:cxnLst/>
                <a:rect l="l" t="t" r="r" b="b"/>
                <a:pathLst>
                  <a:path w="65016" h="46623" extrusionOk="0">
                    <a:moveTo>
                      <a:pt x="17858" y="0"/>
                    </a:moveTo>
                    <a:lnTo>
                      <a:pt x="0" y="22135"/>
                    </a:lnTo>
                    <a:lnTo>
                      <a:pt x="65016" y="46623"/>
                    </a:lnTo>
                    <a:lnTo>
                      <a:pt x="65016" y="17537"/>
                    </a:lnTo>
                    <a:close/>
                  </a:path>
                </a:pathLst>
              </a:custGeom>
              <a:solidFill>
                <a:srgbClr val="644F90"/>
              </a:solidFill>
              <a:ln>
                <a:noFill/>
              </a:ln>
            </p:spPr>
            <p:txBody>
              <a:bodyPr/>
              <a:lstStyle/>
              <a:p>
                <a:endParaRPr lang="en-US"/>
              </a:p>
            </p:txBody>
          </p:sp>
          <p:sp>
            <p:nvSpPr>
              <p:cNvPr id="407" name="Google Shape;407;g3c8a8f9dc2c_0_841"/>
              <p:cNvSpPr/>
              <p:nvPr/>
            </p:nvSpPr>
            <p:spPr>
              <a:xfrm flipH="1">
                <a:off x="4776508" y="3154705"/>
                <a:ext cx="1559116" cy="1230372"/>
              </a:xfrm>
              <a:custGeom>
                <a:avLst/>
                <a:gdLst/>
                <a:ahLst/>
                <a:cxnLst/>
                <a:rect l="l" t="t" r="r" b="b"/>
                <a:pathLst>
                  <a:path w="31954" h="20822" extrusionOk="0">
                    <a:moveTo>
                      <a:pt x="7355" y="0"/>
                    </a:moveTo>
                    <a:lnTo>
                      <a:pt x="31954" y="8796"/>
                    </a:lnTo>
                    <a:lnTo>
                      <a:pt x="31954" y="20822"/>
                    </a:lnTo>
                    <a:lnTo>
                      <a:pt x="0" y="8895"/>
                    </a:lnTo>
                    <a:close/>
                  </a:path>
                </a:pathLst>
              </a:custGeom>
              <a:solidFill>
                <a:srgbClr val="644F90"/>
              </a:solidFill>
              <a:ln>
                <a:noFill/>
              </a:ln>
            </p:spPr>
            <p:txBody>
              <a:bodyPr/>
              <a:lstStyle/>
              <a:p>
                <a:endParaRPr lang="en-US"/>
              </a:p>
            </p:txBody>
          </p:sp>
        </p:grpSp>
        <p:grpSp>
          <p:nvGrpSpPr>
            <p:cNvPr id="408" name="Google Shape;408;g3c8a8f9dc2c_0_841"/>
            <p:cNvGrpSpPr/>
            <p:nvPr/>
          </p:nvGrpSpPr>
          <p:grpSpPr>
            <a:xfrm>
              <a:off x="1071080" y="2851990"/>
              <a:ext cx="6639428" cy="2094600"/>
              <a:chOff x="857520" y="1684225"/>
              <a:chExt cx="3319714" cy="1047300"/>
            </a:xfrm>
          </p:grpSpPr>
          <p:sp>
            <p:nvSpPr>
              <p:cNvPr id="409" name="Google Shape;409;g3c8a8f9dc2c_0_841"/>
              <p:cNvSpPr txBox="1"/>
              <p:nvPr/>
            </p:nvSpPr>
            <p:spPr>
              <a:xfrm>
                <a:off x="857520" y="1684225"/>
                <a:ext cx="2077200" cy="1047300"/>
              </a:xfrm>
              <a:prstGeom prst="rect">
                <a:avLst/>
              </a:prstGeom>
              <a:noFill/>
              <a:ln>
                <a:noFill/>
              </a:ln>
            </p:spPr>
            <p:txBody>
              <a:bodyPr spcFirstLastPara="1" wrap="square" lIns="182850" tIns="182850" rIns="182850" bIns="182850" anchor="ctr" anchorCtr="0">
                <a:no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Roboto"/>
                    <a:ea typeface="Roboto"/>
                    <a:cs typeface="Roboto"/>
                    <a:sym typeface="Roboto"/>
                  </a:rPr>
                  <a:t>Health and Human Services</a:t>
                </a:r>
                <a:endParaRPr sz="2800" b="0" i="0" u="none" strike="noStrike" cap="none">
                  <a:solidFill>
                    <a:srgbClr val="000000"/>
                  </a:solidFill>
                  <a:latin typeface="Roboto"/>
                  <a:ea typeface="Roboto"/>
                  <a:cs typeface="Roboto"/>
                  <a:sym typeface="Roboto"/>
                </a:endParaRPr>
              </a:p>
            </p:txBody>
          </p:sp>
          <p:cxnSp>
            <p:nvCxnSpPr>
              <p:cNvPr id="410" name="Google Shape;410;g3c8a8f9dc2c_0_841"/>
              <p:cNvCxnSpPr/>
              <p:nvPr/>
            </p:nvCxnSpPr>
            <p:spPr>
              <a:xfrm rot="10800000">
                <a:off x="3046834" y="2215329"/>
                <a:ext cx="1130400" cy="0"/>
              </a:xfrm>
              <a:prstGeom prst="straightConnector1">
                <a:avLst/>
              </a:prstGeom>
              <a:noFill/>
              <a:ln w="9525" cap="flat" cmpd="sng">
                <a:solidFill>
                  <a:srgbClr val="C2C2C2"/>
                </a:solidFill>
                <a:prstDash val="solid"/>
                <a:round/>
                <a:headEnd type="none" w="sm" len="sm"/>
                <a:tailEnd type="none" w="sm" len="sm"/>
              </a:ln>
            </p:spPr>
          </p:cxnSp>
          <p:sp>
            <p:nvSpPr>
              <p:cNvPr id="411" name="Google Shape;411;g3c8a8f9dc2c_0_841"/>
              <p:cNvSpPr/>
              <p:nvPr/>
            </p:nvSpPr>
            <p:spPr>
              <a:xfrm>
                <a:off x="3020371" y="2111851"/>
                <a:ext cx="198600" cy="198300"/>
              </a:xfrm>
              <a:prstGeom prst="ellipse">
                <a:avLst/>
              </a:prstGeom>
              <a:solidFill>
                <a:srgbClr val="771E86"/>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g3c8a8f9dc2c_0_841"/>
              <p:cNvSpPr txBox="1"/>
              <p:nvPr/>
            </p:nvSpPr>
            <p:spPr>
              <a:xfrm>
                <a:off x="2995927" y="2051434"/>
                <a:ext cx="247500" cy="312900"/>
              </a:xfrm>
              <a:prstGeom prst="rect">
                <a:avLst/>
              </a:prstGeom>
              <a:solidFill>
                <a:srgbClr val="5858A7"/>
              </a:solidFill>
              <a:ln>
                <a:noFill/>
              </a:ln>
            </p:spPr>
            <p:txBody>
              <a:bodyPr spcFirstLastPara="1" wrap="square" lIns="182850" tIns="182850" rIns="182850" bIns="182850" anchor="t" anchorCtr="0">
                <a:noAutofit/>
              </a:bodyPr>
              <a:lstStyle/>
              <a:p>
                <a:pPr marL="0" marR="0" lvl="0" indent="0" algn="ctr" rtl="0">
                  <a:lnSpc>
                    <a:spcPct val="100000"/>
                  </a:lnSpc>
                  <a:spcBef>
                    <a:spcPts val="0"/>
                  </a:spcBef>
                  <a:spcAft>
                    <a:spcPts val="3200"/>
                  </a:spcAft>
                  <a:buClr>
                    <a:srgbClr val="000000"/>
                  </a:buClr>
                  <a:buSzPts val="1600"/>
                  <a:buFont typeface="Arial"/>
                  <a:buNone/>
                </a:pPr>
                <a:r>
                  <a:rPr lang="en-US" sz="1600" b="0" i="0" u="none" strike="noStrike" cap="none">
                    <a:solidFill>
                      <a:srgbClr val="FFFFFF"/>
                    </a:solidFill>
                    <a:latin typeface="Roboto"/>
                    <a:ea typeface="Roboto"/>
                    <a:cs typeface="Roboto"/>
                    <a:sym typeface="Roboto"/>
                  </a:rPr>
                  <a:t>2</a:t>
                </a:r>
                <a:endParaRPr sz="2800" b="0" i="0" u="none" strike="noStrike" cap="none">
                  <a:solidFill>
                    <a:srgbClr val="FFFFFF"/>
                  </a:solidFill>
                  <a:latin typeface="Arial"/>
                  <a:ea typeface="Arial"/>
                  <a:cs typeface="Arial"/>
                  <a:sym typeface="Arial"/>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c8a8f9dc2c_0_14"/>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8" name="Google Shape;418;g3c8a8f9dc2c_0_14" descr="A logo with text on it&#10;&#10;AI-generated content may be incorrect."/>
          <p:cNvPicPr preferRelativeResize="0"/>
          <p:nvPr/>
        </p:nvPicPr>
        <p:blipFill rotWithShape="1">
          <a:blip r:embed="rId4">
            <a:alphaModFix/>
          </a:blip>
          <a:srcRect/>
          <a:stretch/>
        </p:blipFill>
        <p:spPr>
          <a:xfrm>
            <a:off x="15163800" y="9348951"/>
            <a:ext cx="2856082" cy="792725"/>
          </a:xfrm>
          <a:prstGeom prst="rect">
            <a:avLst/>
          </a:prstGeom>
          <a:noFill/>
          <a:ln>
            <a:noFill/>
          </a:ln>
        </p:spPr>
      </p:pic>
      <p:sp>
        <p:nvSpPr>
          <p:cNvPr id="419" name="Google Shape;419;g3c8a8f9dc2c_0_14"/>
          <p:cNvSpPr txBox="1"/>
          <p:nvPr/>
        </p:nvSpPr>
        <p:spPr>
          <a:xfrm>
            <a:off x="757950" y="961850"/>
            <a:ext cx="175302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5800"/>
              <a:buFont typeface="Arial"/>
              <a:buNone/>
            </a:pPr>
            <a:r>
              <a:rPr lang="en-US" sz="5800" b="1" i="0" u="none" strike="noStrike" cap="none">
                <a:solidFill>
                  <a:schemeClr val="dk1"/>
                </a:solidFill>
                <a:latin typeface="Josefin Sans SemiBold"/>
                <a:ea typeface="Josefin Sans SemiBold"/>
                <a:cs typeface="Josefin Sans SemiBold"/>
                <a:sym typeface="Josefin Sans SemiBold"/>
              </a:rPr>
              <a:t>The Role of Completion in </a:t>
            </a:r>
            <a:r>
              <a:rPr lang="en-US" sz="5800" b="1" i="0" u="none" strike="noStrike" cap="none">
                <a:solidFill>
                  <a:schemeClr val="dk1"/>
                </a:solidFill>
                <a:latin typeface="Josefin Sans SemiBold"/>
                <a:ea typeface="Josefin Sans SemiBold"/>
                <a:cs typeface="Josefin Sans SemiBold"/>
                <a:sym typeface="Josefin Sans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Advancing</a:t>
            </a:r>
            <a:r>
              <a:rPr lang="en-US" sz="5800" b="1" i="0" u="none" strike="noStrike" cap="none">
                <a:solidFill>
                  <a:schemeClr val="dk1"/>
                </a:solidFill>
                <a:latin typeface="Josefin Sans SemiBold"/>
                <a:ea typeface="Josefin Sans SemiBold"/>
                <a:cs typeface="Josefin Sans SemiBold"/>
                <a:sym typeface="Josefin Sans SemiBold"/>
              </a:rPr>
              <a:t> Attainme</a:t>
            </a:r>
            <a:r>
              <a:rPr lang="en-US" sz="6600" b="1" i="0" u="none" strike="noStrike" cap="none">
                <a:solidFill>
                  <a:schemeClr val="dk1"/>
                </a:solidFill>
                <a:latin typeface="Josefin Sans SemiBold"/>
                <a:ea typeface="Josefin Sans SemiBold"/>
                <a:cs typeface="Josefin Sans SemiBold"/>
                <a:sym typeface="Josefin Sans SemiBold"/>
              </a:rPr>
              <a:t>nt</a:t>
            </a:r>
            <a:endParaRPr sz="1400" b="0" i="0" u="none" strike="noStrike" cap="none">
              <a:solidFill>
                <a:srgbClr val="000000"/>
              </a:solidFill>
              <a:latin typeface="Arial"/>
              <a:ea typeface="Arial"/>
              <a:cs typeface="Arial"/>
              <a:sym typeface="Arial"/>
            </a:endParaRPr>
          </a:p>
        </p:txBody>
      </p:sp>
      <p:sp>
        <p:nvSpPr>
          <p:cNvPr id="420" name="Google Shape;420;g3c8a8f9dc2c_0_14"/>
          <p:cNvSpPr/>
          <p:nvPr/>
        </p:nvSpPr>
        <p:spPr>
          <a:xfrm>
            <a:off x="7733400" y="2417150"/>
            <a:ext cx="8740500" cy="1931400"/>
          </a:xfrm>
          <a:prstGeom prst="homePlate">
            <a:avLst>
              <a:gd name="adj" fmla="val 50000"/>
            </a:avLst>
          </a:prstGeom>
          <a:solidFill>
            <a:srgbClr val="5858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Josefin Sans"/>
              <a:ea typeface="Josefin Sans"/>
              <a:cs typeface="Josefin Sans"/>
              <a:sym typeface="Josefin Sans"/>
            </a:endParaRPr>
          </a:p>
        </p:txBody>
      </p:sp>
      <p:sp>
        <p:nvSpPr>
          <p:cNvPr id="421" name="Google Shape;421;g3c8a8f9dc2c_0_14"/>
          <p:cNvSpPr txBox="1"/>
          <p:nvPr/>
        </p:nvSpPr>
        <p:spPr>
          <a:xfrm>
            <a:off x="7733400" y="2417150"/>
            <a:ext cx="7574400" cy="1931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Josefin Sans"/>
                <a:ea typeface="Josefin Sans"/>
                <a:cs typeface="Josefin Sans"/>
                <a:sym typeface="Josefin Sans"/>
              </a:rPr>
              <a:t>Completion is a benchmark for higher education to contribute to state value-centered attainment goals.</a:t>
            </a:r>
            <a:endParaRPr sz="2800" b="0" i="0" u="none" strike="noStrike" cap="none">
              <a:solidFill>
                <a:schemeClr val="lt1"/>
              </a:solidFill>
              <a:latin typeface="Josefin Sans"/>
              <a:ea typeface="Josefin Sans"/>
              <a:cs typeface="Josefin Sans"/>
              <a:sym typeface="Josefin Sans"/>
            </a:endParaRPr>
          </a:p>
        </p:txBody>
      </p:sp>
      <p:sp>
        <p:nvSpPr>
          <p:cNvPr id="422" name="Google Shape;422;g3c8a8f9dc2c_0_14"/>
          <p:cNvSpPr txBox="1"/>
          <p:nvPr/>
        </p:nvSpPr>
        <p:spPr>
          <a:xfrm>
            <a:off x="7733400" y="4788050"/>
            <a:ext cx="7746000" cy="3533100"/>
          </a:xfrm>
          <a:prstGeom prst="rect">
            <a:avLst/>
          </a:prstGeom>
          <a:noFill/>
          <a:ln>
            <a:noFill/>
          </a:ln>
        </p:spPr>
        <p:txBody>
          <a:bodyPr spcFirstLastPara="1" wrap="square" lIns="0" tIns="0" rIns="0" bIns="0" anchor="t" anchorCtr="0">
            <a:spAutoFit/>
          </a:bodyPr>
          <a:lstStyle/>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Value in completion metrics signals to institutions what programs or outcomes to prioritize, and is a tool for incentives and accountability</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Value-centered completion benchmarks articulate a clear intent for institutions to take action to reach attainment goals </a:t>
            </a:r>
            <a:endParaRPr sz="2800" b="0" i="0" u="none" strike="noStrike" cap="none">
              <a:solidFill>
                <a:srgbClr val="000000"/>
              </a:solidFill>
              <a:latin typeface="Josefin Sans Light"/>
              <a:ea typeface="Josefin Sans Light"/>
              <a:cs typeface="Josefin Sans Light"/>
              <a:sym typeface="Josefin Sans Light"/>
            </a:endParaRPr>
          </a:p>
        </p:txBody>
      </p:sp>
      <p:grpSp>
        <p:nvGrpSpPr>
          <p:cNvPr id="423" name="Google Shape;423;g3c8a8f9dc2c_0_14"/>
          <p:cNvGrpSpPr/>
          <p:nvPr/>
        </p:nvGrpSpPr>
        <p:grpSpPr>
          <a:xfrm>
            <a:off x="983469" y="2475706"/>
            <a:ext cx="6306714" cy="5870593"/>
            <a:chOff x="1118224" y="341749"/>
            <a:chExt cx="2048100" cy="2490600"/>
          </a:xfrm>
        </p:grpSpPr>
        <p:sp>
          <p:nvSpPr>
            <p:cNvPr id="424" name="Google Shape;424;g3c8a8f9dc2c_0_14"/>
            <p:cNvSpPr/>
            <p:nvPr/>
          </p:nvSpPr>
          <p:spPr>
            <a:xfrm>
              <a:off x="1118224" y="341749"/>
              <a:ext cx="2048100" cy="2490600"/>
            </a:xfrm>
            <a:prstGeom prst="rect">
              <a:avLst/>
            </a:prstGeom>
            <a:solidFill>
              <a:srgbClr val="FFFFFF"/>
            </a:solidFill>
            <a:ln w="49300" cap="flat" cmpd="sng">
              <a:solidFill>
                <a:srgbClr val="644F90"/>
              </a:solidFill>
              <a:prstDash val="solid"/>
              <a:round/>
              <a:headEnd type="none" w="sm" len="sm"/>
              <a:tailEnd type="none" w="sm" len="sm"/>
            </a:ln>
          </p:spPr>
          <p:txBody>
            <a:bodyPr spcFirstLastPara="1" wrap="square" lIns="236725" tIns="236725" rIns="236725" bIns="236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3c8a8f9dc2c_0_14"/>
            <p:cNvSpPr/>
            <p:nvPr/>
          </p:nvSpPr>
          <p:spPr>
            <a:xfrm>
              <a:off x="1233928" y="1033054"/>
              <a:ext cx="1865700" cy="1649100"/>
            </a:xfrm>
            <a:prstGeom prst="rect">
              <a:avLst/>
            </a:prstGeom>
            <a:noFill/>
            <a:ln>
              <a:noFill/>
            </a:ln>
          </p:spPr>
          <p:txBody>
            <a:bodyPr spcFirstLastPara="1" wrap="square" lIns="236725" tIns="236725" rIns="236725" bIns="2367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1" u="none" strike="noStrike" cap="none">
                  <a:solidFill>
                    <a:schemeClr val="dk1"/>
                  </a:solidFill>
                  <a:latin typeface="Josefin Sans Medium"/>
                  <a:ea typeface="Josefin Sans Medium"/>
                  <a:cs typeface="Josefin Sans Medium"/>
                  <a:sym typeface="Josefin Sans Medium"/>
                </a:rPr>
                <a:t>Completion</a:t>
              </a:r>
              <a:r>
                <a:rPr lang="en-US" sz="2500" b="0" i="0" u="none" strike="noStrike" cap="none">
                  <a:solidFill>
                    <a:schemeClr val="dk1"/>
                  </a:solidFill>
                  <a:latin typeface="Josefin Sans Medium"/>
                  <a:ea typeface="Josefin Sans Medium"/>
                  <a:cs typeface="Josefin Sans Medium"/>
                  <a:sym typeface="Josefin Sans Medium"/>
                </a:rPr>
                <a:t> refers to students completing postsecondary credentials during a particular time. States can calculate the number of credentials awarded annually or rate of students completing.</a:t>
              </a:r>
              <a:endParaRPr sz="2500" b="0" i="0" u="none" strike="noStrike" cap="none">
                <a:solidFill>
                  <a:schemeClr val="dk1"/>
                </a:solidFill>
                <a:latin typeface="Josefin Sans Medium"/>
                <a:ea typeface="Josefin Sans Medium"/>
                <a:cs typeface="Josefin Sans Medium"/>
                <a:sym typeface="Josefin Sans Medium"/>
              </a:endParaRPr>
            </a:p>
          </p:txBody>
        </p:sp>
        <p:sp>
          <p:nvSpPr>
            <p:cNvPr id="426" name="Google Shape;426;g3c8a8f9dc2c_0_14"/>
            <p:cNvSpPr/>
            <p:nvPr/>
          </p:nvSpPr>
          <p:spPr>
            <a:xfrm>
              <a:off x="1233927" y="445169"/>
              <a:ext cx="1815000" cy="675000"/>
            </a:xfrm>
            <a:prstGeom prst="rect">
              <a:avLst/>
            </a:prstGeom>
            <a:noFill/>
            <a:ln>
              <a:noFill/>
            </a:ln>
          </p:spPr>
          <p:txBody>
            <a:bodyPr spcFirstLastPara="1" wrap="square" lIns="236725" tIns="236725" rIns="236725" bIns="236725"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chemeClr val="dk1"/>
                  </a:solidFill>
                  <a:latin typeface="Josefin Sans"/>
                  <a:ea typeface="Josefin Sans"/>
                  <a:cs typeface="Josefin Sans"/>
                  <a:sym typeface="Josefin Sans"/>
                </a:rPr>
                <a:t>Completion</a:t>
              </a:r>
              <a:endParaRPr sz="5400" b="0" i="0" u="none" strike="noStrike" cap="none">
                <a:solidFill>
                  <a:schemeClr val="dk1"/>
                </a:solidFill>
                <a:latin typeface="Josefin Sans Thin"/>
                <a:ea typeface="Josefin Sans Thin"/>
                <a:cs typeface="Josefin Sans Thin"/>
                <a:sym typeface="Josefin Sans Thin"/>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3c8a8f9dc2c_0_896" descr="A blue and white background&#10;&#10;AI-generated content may be incorrect."/>
          <p:cNvPicPr preferRelativeResize="0"/>
          <p:nvPr/>
        </p:nvPicPr>
        <p:blipFill rotWithShape="1">
          <a:blip r:embed="rId3">
            <a:alphaModFix/>
          </a:blip>
          <a:srcRect t="75378"/>
          <a:stretch/>
        </p:blipFill>
        <p:spPr>
          <a:xfrm>
            <a:off x="0" y="8115300"/>
            <a:ext cx="18288001" cy="2171701"/>
          </a:xfrm>
          <a:prstGeom prst="rect">
            <a:avLst/>
          </a:prstGeom>
          <a:noFill/>
          <a:ln>
            <a:noFill/>
          </a:ln>
        </p:spPr>
      </p:pic>
      <p:sp>
        <p:nvSpPr>
          <p:cNvPr id="432" name="Google Shape;432;g3c8a8f9dc2c_0_896"/>
          <p:cNvSpPr txBox="1"/>
          <p:nvPr/>
        </p:nvSpPr>
        <p:spPr>
          <a:xfrm>
            <a:off x="626350" y="2611051"/>
            <a:ext cx="5148000" cy="4818300"/>
          </a:xfrm>
          <a:prstGeom prst="rect">
            <a:avLst/>
          </a:prstGeom>
          <a:noFill/>
          <a:ln>
            <a:noFill/>
          </a:ln>
        </p:spPr>
        <p:txBody>
          <a:bodyPr spcFirstLastPara="1" wrap="square" lIns="0" tIns="0" rIns="0" bIns="0" anchor="ctr" anchorCtr="0">
            <a:noAutofit/>
          </a:bodyPr>
          <a:lstStyle/>
          <a:p>
            <a:pPr marL="0" marR="0" lvl="0" indent="0" algn="ctr" rtl="0">
              <a:lnSpc>
                <a:spcPct val="119964"/>
              </a:lnSpc>
              <a:spcBef>
                <a:spcPts val="0"/>
              </a:spcBef>
              <a:spcAft>
                <a:spcPts val="0"/>
              </a:spcAft>
              <a:buClr>
                <a:srgbClr val="000000"/>
              </a:buClr>
              <a:buSzPts val="3600"/>
              <a:buFont typeface="Arial"/>
              <a:buNone/>
            </a:pPr>
            <a:r>
              <a:rPr lang="en-US" sz="3600" b="0" i="0" u="none" strike="noStrike" cap="none">
                <a:solidFill>
                  <a:srgbClr val="000000"/>
                </a:solidFill>
                <a:latin typeface="Josefin Sans Light"/>
                <a:ea typeface="Josefin Sans Light"/>
                <a:cs typeface="Josefin Sans Light"/>
                <a:sym typeface="Josefin Sans Light"/>
              </a:rPr>
              <a:t>Focusing on People, Not Only Awards</a:t>
            </a:r>
            <a:endParaRPr sz="3600" b="0" i="0" u="none" strike="noStrike" cap="none">
              <a:solidFill>
                <a:srgbClr val="000000"/>
              </a:solidFill>
              <a:latin typeface="Josefin Sans Light"/>
              <a:ea typeface="Josefin Sans Light"/>
              <a:cs typeface="Josefin Sans Light"/>
              <a:sym typeface="Josefin Sans Light"/>
            </a:endParaRPr>
          </a:p>
        </p:txBody>
      </p:sp>
      <p:cxnSp>
        <p:nvCxnSpPr>
          <p:cNvPr id="433" name="Google Shape;433;g3c8a8f9dc2c_0_896"/>
          <p:cNvCxnSpPr/>
          <p:nvPr/>
        </p:nvCxnSpPr>
        <p:spPr>
          <a:xfrm rot="10800000" flipH="1">
            <a:off x="12192000" y="2862600"/>
            <a:ext cx="14100" cy="4566900"/>
          </a:xfrm>
          <a:prstGeom prst="straightConnector1">
            <a:avLst/>
          </a:prstGeom>
          <a:noFill/>
          <a:ln w="9525" cap="flat" cmpd="sng">
            <a:solidFill>
              <a:srgbClr val="5858A7"/>
            </a:solidFill>
            <a:prstDash val="solid"/>
            <a:round/>
            <a:headEnd type="none" w="sm" len="sm"/>
            <a:tailEnd type="none" w="sm" len="sm"/>
          </a:ln>
        </p:spPr>
      </p:cxnSp>
      <p:cxnSp>
        <p:nvCxnSpPr>
          <p:cNvPr id="434" name="Google Shape;434;g3c8a8f9dc2c_0_896"/>
          <p:cNvCxnSpPr/>
          <p:nvPr/>
        </p:nvCxnSpPr>
        <p:spPr>
          <a:xfrm rot="10800000" flipH="1">
            <a:off x="6172200" y="2799938"/>
            <a:ext cx="56700" cy="4626600"/>
          </a:xfrm>
          <a:prstGeom prst="straightConnector1">
            <a:avLst/>
          </a:prstGeom>
          <a:noFill/>
          <a:ln w="9525" cap="flat" cmpd="sng">
            <a:solidFill>
              <a:srgbClr val="5858A7"/>
            </a:solidFill>
            <a:prstDash val="solid"/>
            <a:round/>
            <a:headEnd type="none" w="sm" len="sm"/>
            <a:tailEnd type="none" w="sm" len="sm"/>
          </a:ln>
        </p:spPr>
      </p:cxnSp>
      <p:sp>
        <p:nvSpPr>
          <p:cNvPr id="435" name="Google Shape;435;g3c8a8f9dc2c_0_896"/>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36" name="Google Shape;436;g3c8a8f9dc2c_0_896" descr="A black and white logo&#10;&#10;AI-generated content may be incorrect."/>
          <p:cNvPicPr preferRelativeResize="0"/>
          <p:nvPr/>
        </p:nvPicPr>
        <p:blipFill rotWithShape="1">
          <a:blip r:embed="rId5">
            <a:alphaModFix/>
          </a:blip>
          <a:srcRect/>
          <a:stretch/>
        </p:blipFill>
        <p:spPr>
          <a:xfrm>
            <a:off x="15087600" y="9129306"/>
            <a:ext cx="3030856" cy="841234"/>
          </a:xfrm>
          <a:prstGeom prst="rect">
            <a:avLst/>
          </a:prstGeom>
          <a:noFill/>
          <a:ln>
            <a:noFill/>
          </a:ln>
        </p:spPr>
      </p:pic>
      <p:sp>
        <p:nvSpPr>
          <p:cNvPr id="437" name="Google Shape;437;g3c8a8f9dc2c_0_896"/>
          <p:cNvSpPr txBox="1"/>
          <p:nvPr/>
        </p:nvSpPr>
        <p:spPr>
          <a:xfrm>
            <a:off x="757948" y="1051593"/>
            <a:ext cx="167721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Why Completion Alone Isn’t Enough</a:t>
            </a:r>
            <a:endParaRPr sz="1400" b="0" i="0" u="none" strike="noStrike" cap="none">
              <a:solidFill>
                <a:srgbClr val="000000"/>
              </a:solidFill>
              <a:latin typeface="Arial"/>
              <a:ea typeface="Arial"/>
              <a:cs typeface="Arial"/>
              <a:sym typeface="Arial"/>
            </a:endParaRPr>
          </a:p>
        </p:txBody>
      </p:sp>
      <p:sp>
        <p:nvSpPr>
          <p:cNvPr id="438" name="Google Shape;438;g3c8a8f9dc2c_0_896"/>
          <p:cNvSpPr txBox="1"/>
          <p:nvPr/>
        </p:nvSpPr>
        <p:spPr>
          <a:xfrm>
            <a:off x="6636450" y="2682201"/>
            <a:ext cx="5148000" cy="4818300"/>
          </a:xfrm>
          <a:prstGeom prst="rect">
            <a:avLst/>
          </a:prstGeom>
          <a:noFill/>
          <a:ln>
            <a:noFill/>
          </a:ln>
        </p:spPr>
        <p:txBody>
          <a:bodyPr spcFirstLastPara="1" wrap="square" lIns="0" tIns="0" rIns="0" bIns="0" anchor="ctr" anchorCtr="0">
            <a:noAutofit/>
          </a:bodyPr>
          <a:lstStyle/>
          <a:p>
            <a:pPr marL="0" marR="0" lvl="0" indent="0" algn="ctr" rtl="0">
              <a:lnSpc>
                <a:spcPct val="119964"/>
              </a:lnSpc>
              <a:spcBef>
                <a:spcPts val="0"/>
              </a:spcBef>
              <a:spcAft>
                <a:spcPts val="0"/>
              </a:spcAft>
              <a:buClr>
                <a:srgbClr val="000000"/>
              </a:buClr>
              <a:buSzPts val="3600"/>
              <a:buFont typeface="Arial"/>
              <a:buNone/>
            </a:pPr>
            <a:r>
              <a:rPr lang="en-US" sz="3600" b="0" i="0" u="none" strike="noStrike" cap="none">
                <a:solidFill>
                  <a:srgbClr val="000000"/>
                </a:solidFill>
                <a:latin typeface="Josefin Sans Light"/>
                <a:ea typeface="Josefin Sans Light"/>
                <a:cs typeface="Josefin Sans Light"/>
                <a:sym typeface="Josefin Sans Light"/>
              </a:rPr>
              <a:t>Reflecting the Cross-Sector Reality of State Ecosystems</a:t>
            </a:r>
            <a:endParaRPr sz="3600" b="0" i="0" u="none" strike="noStrike" cap="none">
              <a:solidFill>
                <a:srgbClr val="000000"/>
              </a:solidFill>
              <a:latin typeface="Josefin Sans Light"/>
              <a:ea typeface="Josefin Sans Light"/>
              <a:cs typeface="Josefin Sans Light"/>
              <a:sym typeface="Josefin Sans Light"/>
            </a:endParaRPr>
          </a:p>
        </p:txBody>
      </p:sp>
      <p:sp>
        <p:nvSpPr>
          <p:cNvPr id="439" name="Google Shape;439;g3c8a8f9dc2c_0_896"/>
          <p:cNvSpPr txBox="1"/>
          <p:nvPr/>
        </p:nvSpPr>
        <p:spPr>
          <a:xfrm>
            <a:off x="12613650" y="2682201"/>
            <a:ext cx="5148000" cy="4818300"/>
          </a:xfrm>
          <a:prstGeom prst="rect">
            <a:avLst/>
          </a:prstGeom>
          <a:noFill/>
          <a:ln>
            <a:noFill/>
          </a:ln>
        </p:spPr>
        <p:txBody>
          <a:bodyPr spcFirstLastPara="1" wrap="square" lIns="0" tIns="0" rIns="0" bIns="0" anchor="ctr" anchorCtr="0">
            <a:noAutofit/>
          </a:bodyPr>
          <a:lstStyle/>
          <a:p>
            <a:pPr marL="0" marR="0" lvl="0" indent="0" algn="ctr" rtl="0">
              <a:lnSpc>
                <a:spcPct val="119964"/>
              </a:lnSpc>
              <a:spcBef>
                <a:spcPts val="0"/>
              </a:spcBef>
              <a:spcAft>
                <a:spcPts val="0"/>
              </a:spcAft>
              <a:buClr>
                <a:srgbClr val="000000"/>
              </a:buClr>
              <a:buSzPts val="3600"/>
              <a:buFont typeface="Arial"/>
              <a:buNone/>
            </a:pPr>
            <a:r>
              <a:rPr lang="en-US" sz="3600" b="0" i="0" u="none" strike="noStrike" cap="none">
                <a:solidFill>
                  <a:srgbClr val="000000"/>
                </a:solidFill>
                <a:latin typeface="Josefin Sans Light"/>
                <a:ea typeface="Josefin Sans Light"/>
                <a:cs typeface="Josefin Sans Light"/>
                <a:sym typeface="Josefin Sans Light"/>
              </a:rPr>
              <a:t>Highlighting the Equally Important Role of Access</a:t>
            </a:r>
            <a:endParaRPr sz="3600" b="0" i="0" u="none" strike="noStrike" cap="none">
              <a:solidFill>
                <a:srgbClr val="000000"/>
              </a:solidFill>
              <a:latin typeface="Josefin Sans Light"/>
              <a:ea typeface="Josefin Sans Light"/>
              <a:cs typeface="Josefin Sans Light"/>
              <a:sym typeface="Josefin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g3c8a8f9dc2c_0_36"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445" name="Google Shape;445;g3c8a8f9dc2c_0_36"/>
          <p:cNvSpPr txBox="1"/>
          <p:nvPr/>
        </p:nvSpPr>
        <p:spPr>
          <a:xfrm>
            <a:off x="6983625" y="1174693"/>
            <a:ext cx="10894200" cy="24039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dirty="0">
                <a:solidFill>
                  <a:schemeClr val="dk1"/>
                </a:solidFill>
                <a:latin typeface="Josefin Sans SemiBold"/>
                <a:ea typeface="Josefin Sans SemiBold"/>
                <a:cs typeface="Josefin Sans SemiBold"/>
                <a:sym typeface="Josefin Sans SemiBold"/>
              </a:rPr>
              <a:t>Framing Value-Centered Attainment Goals</a:t>
            </a:r>
            <a:endParaRPr sz="1400" b="0" i="0" u="none" strike="noStrike" cap="none" dirty="0">
              <a:solidFill>
                <a:srgbClr val="000000"/>
              </a:solidFill>
              <a:latin typeface="Arial"/>
              <a:ea typeface="Arial"/>
              <a:cs typeface="Arial"/>
              <a:sym typeface="Arial"/>
            </a:endParaRPr>
          </a:p>
        </p:txBody>
      </p:sp>
      <p:sp>
        <p:nvSpPr>
          <p:cNvPr id="446" name="Google Shape;446;g3c8a8f9dc2c_0_36"/>
          <p:cNvSpPr txBox="1"/>
          <p:nvPr/>
        </p:nvSpPr>
        <p:spPr>
          <a:xfrm>
            <a:off x="7141125" y="4153375"/>
            <a:ext cx="10736700" cy="3016200"/>
          </a:xfrm>
          <a:prstGeom prst="rect">
            <a:avLst/>
          </a:prstGeom>
          <a:noFill/>
          <a:ln>
            <a:noFill/>
          </a:ln>
        </p:spPr>
        <p:txBody>
          <a:bodyPr spcFirstLastPara="1" wrap="square" lIns="0" tIns="0" rIns="0" bIns="0" anchor="t" anchorCtr="0">
            <a:spAutoFit/>
          </a:bodyPr>
          <a:lstStyle/>
          <a:p>
            <a:pPr marL="457200" marR="0" lvl="0" indent="-406400" algn="l" rtl="0">
              <a:lnSpc>
                <a:spcPct val="119964"/>
              </a:lnSpc>
              <a:spcBef>
                <a:spcPts val="0"/>
              </a:spcBef>
              <a:spcAft>
                <a:spcPts val="0"/>
              </a:spcAft>
              <a:buClr>
                <a:srgbClr val="000000"/>
              </a:buClr>
              <a:buSzPts val="2800"/>
              <a:buFont typeface="Josefin Sans Light"/>
              <a:buChar char="●"/>
            </a:pPr>
            <a:r>
              <a:rPr lang="en-US" sz="2800" b="1" i="0" u="none" strike="noStrike" cap="none">
                <a:solidFill>
                  <a:srgbClr val="000000"/>
                </a:solidFill>
                <a:latin typeface="Josefin Sans"/>
                <a:ea typeface="Josefin Sans"/>
                <a:cs typeface="Josefin Sans"/>
                <a:sym typeface="Josefin Sans"/>
              </a:rPr>
              <a:t>Clear Purpose</a:t>
            </a:r>
            <a:r>
              <a:rPr lang="en-US" sz="2800" b="0" i="0" u="none" strike="noStrike" cap="none">
                <a:solidFill>
                  <a:srgbClr val="000000"/>
                </a:solidFill>
                <a:latin typeface="Josefin Sans Light"/>
                <a:ea typeface="Josefin Sans Light"/>
                <a:cs typeface="Josefin Sans Light"/>
                <a:sym typeface="Josefin Sans Light"/>
              </a:rPr>
              <a:t>: Establishing postsecondary education as an engine of economic development. </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1" i="0" u="none" strike="noStrike" cap="none">
                <a:solidFill>
                  <a:srgbClr val="000000"/>
                </a:solidFill>
                <a:latin typeface="Josefin Sans"/>
                <a:ea typeface="Josefin Sans"/>
                <a:cs typeface="Josefin Sans"/>
                <a:sym typeface="Josefin Sans"/>
              </a:rPr>
              <a:t>Stakeholder Engagement</a:t>
            </a:r>
            <a:r>
              <a:rPr lang="en-US" sz="2800" b="0" i="0" u="none" strike="noStrike" cap="none">
                <a:solidFill>
                  <a:srgbClr val="000000"/>
                </a:solidFill>
                <a:latin typeface="Josefin Sans Light"/>
                <a:ea typeface="Josefin Sans Light"/>
                <a:cs typeface="Josefin Sans Light"/>
                <a:sym typeface="Josefin Sans Light"/>
              </a:rPr>
              <a:t>: Requires broad, cross-sector participation to advance. </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1" i="0" u="none" strike="noStrike" cap="none">
                <a:solidFill>
                  <a:srgbClr val="000000"/>
                </a:solidFill>
                <a:latin typeface="Josefin Sans"/>
                <a:ea typeface="Josefin Sans"/>
                <a:cs typeface="Josefin Sans"/>
                <a:sym typeface="Josefin Sans"/>
              </a:rPr>
              <a:t>Value-Centered:</a:t>
            </a:r>
            <a:r>
              <a:rPr lang="en-US" sz="2800" b="0" i="0" u="none" strike="noStrike" cap="none">
                <a:solidFill>
                  <a:srgbClr val="000000"/>
                </a:solidFill>
                <a:latin typeface="Josefin Sans Light"/>
                <a:ea typeface="Josefin Sans Light"/>
                <a:cs typeface="Josefin Sans Light"/>
                <a:sym typeface="Josefin Sans Light"/>
              </a:rPr>
              <a:t> Not about postsecondary education for education’s sake, but about pathways to opportunity. </a:t>
            </a:r>
            <a:endParaRPr sz="2800" b="0" i="0" u="none" strike="noStrike" cap="none">
              <a:solidFill>
                <a:srgbClr val="000000"/>
              </a:solidFill>
              <a:latin typeface="Josefin Sans Light"/>
              <a:ea typeface="Josefin Sans Light"/>
              <a:cs typeface="Josefin Sans Light"/>
              <a:sym typeface="Josefin Sans Light"/>
            </a:endParaRPr>
          </a:p>
        </p:txBody>
      </p:sp>
      <p:pic>
        <p:nvPicPr>
          <p:cNvPr id="447" name="Google Shape;447;g3c8a8f9dc2c_0_36"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448" name="Google Shape;448;g3c8a8f9dc2c_0_36"/>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9" name="Google Shape;449;g3c8a8f9dc2c_0_36"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3bc1b222f9e_0_776" descr="A blue and white background&#10;&#10;AI-generated content may be incorrect."/>
          <p:cNvPicPr preferRelativeResize="0"/>
          <p:nvPr/>
        </p:nvPicPr>
        <p:blipFill rotWithShape="1">
          <a:blip r:embed="rId3">
            <a:alphaModFix/>
          </a:blip>
          <a:srcRect/>
          <a:stretch/>
        </p:blipFill>
        <p:spPr>
          <a:xfrm>
            <a:off x="0" y="886"/>
            <a:ext cx="18364198" cy="10286999"/>
          </a:xfrm>
          <a:prstGeom prst="rect">
            <a:avLst/>
          </a:prstGeom>
          <a:noFill/>
          <a:ln>
            <a:noFill/>
          </a:ln>
        </p:spPr>
      </p:pic>
      <p:sp>
        <p:nvSpPr>
          <p:cNvPr id="455" name="Google Shape;455;g3bc1b222f9e_0_776"/>
          <p:cNvSpPr txBox="1"/>
          <p:nvPr/>
        </p:nvSpPr>
        <p:spPr>
          <a:xfrm>
            <a:off x="2009219" y="3111757"/>
            <a:ext cx="7065300" cy="3047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D9D5DC"/>
                </a:solidFill>
                <a:latin typeface="Josefin Sans SemiBold"/>
                <a:ea typeface="Josefin Sans SemiBold"/>
                <a:cs typeface="Josefin Sans SemiBold"/>
                <a:sym typeface="Josefin Sans SemiBold"/>
              </a:rPr>
              <a:t>Elements of Strong State Attainment Goals </a:t>
            </a:r>
            <a:endParaRPr sz="1400" b="0" i="0" u="none" strike="noStrike" cap="none">
              <a:solidFill>
                <a:srgbClr val="000000"/>
              </a:solidFill>
              <a:latin typeface="Arial"/>
              <a:ea typeface="Arial"/>
              <a:cs typeface="Arial"/>
              <a:sym typeface="Arial"/>
            </a:endParaRPr>
          </a:p>
        </p:txBody>
      </p:sp>
      <p:sp>
        <p:nvSpPr>
          <p:cNvPr id="456" name="Google Shape;456;g3bc1b222f9e_0_776"/>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57" name="Google Shape;457;g3bc1b222f9e_0_776" descr="A black and white logo&#10;&#10;AI-generated content may be incorrect."/>
          <p:cNvPicPr preferRelativeResize="0"/>
          <p:nvPr/>
        </p:nvPicPr>
        <p:blipFill rotWithShape="1">
          <a:blip r:embed="rId5">
            <a:alphaModFix/>
          </a:blip>
          <a:srcRect/>
          <a:stretch/>
        </p:blipFill>
        <p:spPr>
          <a:xfrm>
            <a:off x="124133" y="8572500"/>
            <a:ext cx="5227169" cy="1450834"/>
          </a:xfrm>
          <a:prstGeom prst="rect">
            <a:avLst/>
          </a:prstGeom>
          <a:noFill/>
          <a:ln>
            <a:noFill/>
          </a:ln>
        </p:spPr>
      </p:pic>
      <p:sp>
        <p:nvSpPr>
          <p:cNvPr id="458" name="Google Shape;458;g3bc1b222f9e_0_776"/>
          <p:cNvSpPr/>
          <p:nvPr/>
        </p:nvSpPr>
        <p:spPr>
          <a:xfrm>
            <a:off x="10145381" y="1775762"/>
            <a:ext cx="3367200" cy="7008300"/>
          </a:xfrm>
          <a:prstGeom prst="rect">
            <a:avLst/>
          </a:prstGeom>
          <a:solidFill>
            <a:srgbClr val="FFFFFF">
              <a:alpha val="5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9" name="Google Shape;459;g3bc1b222f9e_0_776"/>
          <p:cNvSpPr txBox="1"/>
          <p:nvPr/>
        </p:nvSpPr>
        <p:spPr>
          <a:xfrm>
            <a:off x="10162543" y="5700155"/>
            <a:ext cx="32550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Josefin Sans SemiBold"/>
                <a:ea typeface="Josefin Sans SemiBold"/>
                <a:cs typeface="Josefin Sans SemiBold"/>
                <a:sym typeface="Josefin Sans SemiBold"/>
              </a:rPr>
              <a:t>Dr. Patrick Crane</a:t>
            </a:r>
            <a:endParaRPr sz="1400" b="0" i="0" u="none" strike="noStrike" cap="none">
              <a:solidFill>
                <a:srgbClr val="000000"/>
              </a:solidFill>
              <a:latin typeface="Arial"/>
              <a:ea typeface="Arial"/>
              <a:cs typeface="Arial"/>
              <a:sym typeface="Arial"/>
            </a:endParaRPr>
          </a:p>
        </p:txBody>
      </p:sp>
      <p:sp>
        <p:nvSpPr>
          <p:cNvPr id="460" name="Google Shape;460;g3bc1b222f9e_0_776"/>
          <p:cNvSpPr txBox="1"/>
          <p:nvPr/>
        </p:nvSpPr>
        <p:spPr>
          <a:xfrm>
            <a:off x="10114331" y="6935501"/>
            <a:ext cx="33672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State Policy Director, Lumina Foundation</a:t>
            </a:r>
            <a:endParaRPr sz="1400" b="0" i="0" u="none" strike="noStrike" cap="none">
              <a:solidFill>
                <a:srgbClr val="000000"/>
              </a:solidFill>
              <a:latin typeface="Arial"/>
              <a:ea typeface="Arial"/>
              <a:cs typeface="Arial"/>
              <a:sym typeface="Arial"/>
            </a:endParaRPr>
          </a:p>
        </p:txBody>
      </p:sp>
      <p:pic>
        <p:nvPicPr>
          <p:cNvPr id="461" name="Google Shape;461;g3bc1b222f9e_0_776" title="Crane Headshot2.JPG"/>
          <p:cNvPicPr preferRelativeResize="0"/>
          <p:nvPr/>
        </p:nvPicPr>
        <p:blipFill rotWithShape="1">
          <a:blip r:embed="rId6">
            <a:alphaModFix/>
          </a:blip>
          <a:srcRect l="1319" t="10077" r="-1318" b="23273"/>
          <a:stretch/>
        </p:blipFill>
        <p:spPr>
          <a:xfrm flipH="1">
            <a:off x="10475627" y="2623757"/>
            <a:ext cx="2706600" cy="2706600"/>
          </a:xfrm>
          <a:prstGeom prst="ellipse">
            <a:avLst/>
          </a:prstGeom>
          <a:noFill/>
          <a:ln>
            <a:noFill/>
          </a:ln>
        </p:spPr>
      </p:pic>
      <p:sp>
        <p:nvSpPr>
          <p:cNvPr id="462" name="Google Shape;462;g3bc1b222f9e_0_776"/>
          <p:cNvSpPr/>
          <p:nvPr/>
        </p:nvSpPr>
        <p:spPr>
          <a:xfrm>
            <a:off x="11489135" y="8443610"/>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3" name="Google Shape;463;g3bc1b222f9e_0_776"/>
          <p:cNvSpPr/>
          <p:nvPr/>
        </p:nvSpPr>
        <p:spPr>
          <a:xfrm>
            <a:off x="11489135" y="1585849"/>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g3be9f120c2b_0_18"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469" name="Google Shape;469;g3be9f120c2b_0_18"/>
          <p:cNvSpPr txBox="1"/>
          <p:nvPr/>
        </p:nvSpPr>
        <p:spPr>
          <a:xfrm>
            <a:off x="2545425" y="1430725"/>
            <a:ext cx="153324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State Attainment Collaborative Goals</a:t>
            </a:r>
            <a:endParaRPr sz="1400" b="0" i="0" u="none" strike="noStrike" cap="none">
              <a:solidFill>
                <a:srgbClr val="000000"/>
              </a:solidFill>
              <a:latin typeface="Arial"/>
              <a:ea typeface="Arial"/>
              <a:cs typeface="Arial"/>
              <a:sym typeface="Arial"/>
            </a:endParaRPr>
          </a:p>
        </p:txBody>
      </p:sp>
      <p:sp>
        <p:nvSpPr>
          <p:cNvPr id="470" name="Google Shape;470;g3be9f120c2b_0_18"/>
          <p:cNvSpPr txBox="1"/>
          <p:nvPr/>
        </p:nvSpPr>
        <p:spPr>
          <a:xfrm>
            <a:off x="5080000" y="2905800"/>
            <a:ext cx="11674500" cy="523200"/>
          </a:xfrm>
          <a:prstGeom prst="rect">
            <a:avLst/>
          </a:prstGeom>
          <a:solidFill>
            <a:srgbClr val="5858A7"/>
          </a:solidFill>
          <a:ln>
            <a:noFill/>
          </a:ln>
        </p:spPr>
        <p:txBody>
          <a:bodyPr spcFirstLastPara="1" wrap="square" lIns="0" tIns="0" rIns="0" bIns="0" anchor="t" anchorCtr="0">
            <a:spAutoFit/>
          </a:bodyPr>
          <a:lstStyle/>
          <a:p>
            <a:pPr marL="0" marR="0" lvl="0" indent="0" algn="l" rtl="0">
              <a:lnSpc>
                <a:spcPct val="119964"/>
              </a:lnSpc>
              <a:spcBef>
                <a:spcPts val="0"/>
              </a:spcBef>
              <a:spcAft>
                <a:spcPts val="0"/>
              </a:spcAft>
              <a:buClr>
                <a:srgbClr val="000000"/>
              </a:buClr>
              <a:buSzPts val="3400"/>
              <a:buFont typeface="Arial"/>
              <a:buNone/>
            </a:pPr>
            <a:r>
              <a:rPr lang="en-US" sz="3400" b="1" i="0" u="none" strike="noStrike" cap="none">
                <a:solidFill>
                  <a:schemeClr val="lt1"/>
                </a:solidFill>
                <a:latin typeface="Josefin Sans"/>
                <a:ea typeface="Josefin Sans"/>
                <a:cs typeface="Josefin Sans"/>
                <a:sym typeface="Josefin Sans"/>
              </a:rPr>
              <a:t>Lumina’s Goal 2040 is a value-centered attainment goal. </a:t>
            </a:r>
            <a:endParaRPr sz="3400" b="1" i="0" u="none" strike="noStrike" cap="none">
              <a:solidFill>
                <a:schemeClr val="lt1"/>
              </a:solidFill>
              <a:latin typeface="Josefin Sans"/>
              <a:ea typeface="Josefin Sans"/>
              <a:cs typeface="Josefin Sans"/>
              <a:sym typeface="Josefin Sans"/>
            </a:endParaRPr>
          </a:p>
        </p:txBody>
      </p:sp>
      <p:pic>
        <p:nvPicPr>
          <p:cNvPr id="471" name="Google Shape;471;g3be9f120c2b_0_18"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472" name="Google Shape;472;g3be9f120c2b_0_18"/>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73" name="Google Shape;473;g3be9f120c2b_0_18"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pic>
        <p:nvPicPr>
          <p:cNvPr id="474" name="Google Shape;474;g3be9f120c2b_0_18" descr="Business goal or target icon, black dart board (Provided by Getty Images)"/>
          <p:cNvPicPr preferRelativeResize="0"/>
          <p:nvPr/>
        </p:nvPicPr>
        <p:blipFill rotWithShape="1">
          <a:blip r:embed="rId6">
            <a:alphaModFix/>
          </a:blip>
          <a:srcRect/>
          <a:stretch/>
        </p:blipFill>
        <p:spPr>
          <a:xfrm>
            <a:off x="3809887" y="2532338"/>
            <a:ext cx="1270124" cy="1270124"/>
          </a:xfrm>
          <a:prstGeom prst="rect">
            <a:avLst/>
          </a:prstGeom>
          <a:noFill/>
          <a:ln>
            <a:noFill/>
          </a:ln>
        </p:spPr>
      </p:pic>
      <p:sp>
        <p:nvSpPr>
          <p:cNvPr id="475" name="Google Shape;475;g3be9f120c2b_0_18"/>
          <p:cNvSpPr txBox="1"/>
          <p:nvPr/>
        </p:nvSpPr>
        <p:spPr>
          <a:xfrm>
            <a:off x="5441925" y="3802450"/>
            <a:ext cx="11312700" cy="2259000"/>
          </a:xfrm>
          <a:prstGeom prst="rect">
            <a:avLst/>
          </a:prstGeom>
          <a:noFill/>
          <a:ln>
            <a:noFill/>
          </a:ln>
        </p:spPr>
        <p:txBody>
          <a:bodyPr spcFirstLastPara="1" wrap="square" lIns="0" tIns="0" rIns="0" bIns="0" anchor="t" anchorCtr="0">
            <a:spAutoFit/>
          </a:bodyPr>
          <a:lstStyle/>
          <a:p>
            <a:pPr marL="457200" marR="0" lvl="0" indent="-438150" algn="l" rtl="0">
              <a:lnSpc>
                <a:spcPct val="119964"/>
              </a:lnSpc>
              <a:spcBef>
                <a:spcPts val="0"/>
              </a:spcBef>
              <a:spcAft>
                <a:spcPts val="0"/>
              </a:spcAft>
              <a:buClr>
                <a:srgbClr val="000000"/>
              </a:buClr>
              <a:buSzPts val="3300"/>
              <a:buFont typeface="Josefin Sans Light"/>
              <a:buChar char="➔"/>
            </a:pPr>
            <a:r>
              <a:rPr lang="en-US" sz="3300" b="0" i="0" u="none" strike="noStrike" cap="none">
                <a:solidFill>
                  <a:srgbClr val="000000"/>
                </a:solidFill>
                <a:latin typeface="Josefin Sans Light"/>
                <a:ea typeface="Josefin Sans Light"/>
                <a:cs typeface="Josefin Sans Light"/>
                <a:sym typeface="Josefin Sans Light"/>
              </a:rPr>
              <a:t>The primary objective of the State Attainment Collaborative is for states to explore and establish value-centered, population-based attainment goals.</a:t>
            </a:r>
            <a:endParaRPr sz="3300" b="0" i="0" u="none" strike="noStrike" cap="none">
              <a:solidFill>
                <a:srgbClr val="000000"/>
              </a:solidFill>
              <a:latin typeface="Josefin Sans Light"/>
              <a:ea typeface="Josefin Sans Light"/>
              <a:cs typeface="Josefin Sans Light"/>
              <a:sym typeface="Josefin Sans Light"/>
            </a:endParaRPr>
          </a:p>
          <a:p>
            <a:pPr marL="0" marR="0" lvl="0" indent="0" algn="l" rtl="0">
              <a:lnSpc>
                <a:spcPct val="119964"/>
              </a:lnSpc>
              <a:spcBef>
                <a:spcPts val="0"/>
              </a:spcBef>
              <a:spcAft>
                <a:spcPts val="0"/>
              </a:spcAft>
              <a:buClr>
                <a:srgbClr val="000000"/>
              </a:buClr>
              <a:buSzPts val="2800"/>
              <a:buFont typeface="Arial"/>
              <a:buNone/>
            </a:pPr>
            <a:endParaRPr sz="2800" b="0" i="0" u="none" strike="noStrike" cap="none">
              <a:solidFill>
                <a:srgbClr val="000000"/>
              </a:solidFill>
              <a:latin typeface="Josefin Sans Light"/>
              <a:ea typeface="Josefin Sans Light"/>
              <a:cs typeface="Josefin Sans Light"/>
              <a:sym typeface="Josefin Sa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
          <p:cNvPicPr preferRelativeResize="0"/>
          <p:nvPr/>
        </p:nvPicPr>
        <p:blipFill rotWithShape="1">
          <a:blip r:embed="rId3">
            <a:alphaModFix amt="50000"/>
          </a:blip>
          <a:srcRect t="4857" b="33014"/>
          <a:stretch/>
        </p:blipFill>
        <p:spPr>
          <a:xfrm>
            <a:off x="0" y="-68766"/>
            <a:ext cx="18288000" cy="7574466"/>
          </a:xfrm>
          <a:prstGeom prst="rect">
            <a:avLst/>
          </a:prstGeom>
          <a:noFill/>
          <a:ln>
            <a:noFill/>
          </a:ln>
        </p:spPr>
      </p:pic>
      <p:sp>
        <p:nvSpPr>
          <p:cNvPr id="226" name="Google Shape;226;p4"/>
          <p:cNvSpPr txBox="1"/>
          <p:nvPr/>
        </p:nvSpPr>
        <p:spPr>
          <a:xfrm>
            <a:off x="3595978" y="1450274"/>
            <a:ext cx="11096100" cy="1231500"/>
          </a:xfrm>
          <a:prstGeom prst="rect">
            <a:avLst/>
          </a:prstGeom>
          <a:noFill/>
          <a:ln>
            <a:noFill/>
          </a:ln>
        </p:spPr>
        <p:txBody>
          <a:bodyPr spcFirstLastPara="1" wrap="square" lIns="0" tIns="0" rIns="0" bIns="0" anchor="t" anchorCtr="0">
            <a:spAutoFit/>
          </a:bodyPr>
          <a:lstStyle/>
          <a:p>
            <a:pPr marL="0" marR="0" lvl="0" indent="0" algn="ctr" rtl="0">
              <a:lnSpc>
                <a:spcPct val="112725"/>
              </a:lnSpc>
              <a:spcBef>
                <a:spcPts val="0"/>
              </a:spcBef>
              <a:spcAft>
                <a:spcPts val="0"/>
              </a:spcAft>
              <a:buClr>
                <a:srgbClr val="000000"/>
              </a:buClr>
              <a:buSzPts val="8000"/>
              <a:buFont typeface="Arial"/>
              <a:buNone/>
            </a:pPr>
            <a:r>
              <a:rPr lang="en-US" sz="8000" b="1" i="0" u="none" strike="noStrike" cap="none">
                <a:solidFill>
                  <a:schemeClr val="dk1"/>
                </a:solidFill>
                <a:latin typeface="Josefin Sans SemiBold"/>
                <a:ea typeface="Josefin Sans SemiBold"/>
                <a:cs typeface="Josefin Sans SemiBold"/>
                <a:sym typeface="Josefin Sans SemiBold"/>
              </a:rPr>
              <a:t>Agenda</a:t>
            </a:r>
            <a:endParaRPr sz="1400" b="0" i="0" u="none" strike="noStrike" cap="none">
              <a:solidFill>
                <a:srgbClr val="000000"/>
              </a:solidFill>
              <a:latin typeface="Arial"/>
              <a:ea typeface="Arial"/>
              <a:cs typeface="Arial"/>
              <a:sym typeface="Arial"/>
            </a:endParaRPr>
          </a:p>
        </p:txBody>
      </p:sp>
      <p:sp>
        <p:nvSpPr>
          <p:cNvPr id="227" name="Google Shape;227;p4"/>
          <p:cNvSpPr txBox="1"/>
          <p:nvPr/>
        </p:nvSpPr>
        <p:spPr>
          <a:xfrm>
            <a:off x="1334225" y="2774900"/>
            <a:ext cx="16622400" cy="5091779"/>
          </a:xfrm>
          <a:prstGeom prst="rect">
            <a:avLst/>
          </a:prstGeom>
          <a:noFill/>
          <a:ln>
            <a:noFill/>
          </a:ln>
        </p:spPr>
        <p:txBody>
          <a:bodyPr spcFirstLastPara="1" wrap="square" lIns="0" tIns="0" rIns="0" bIns="0" anchor="t" anchorCtr="0">
            <a:spAutoFit/>
          </a:bodyPr>
          <a:lstStyle/>
          <a:p>
            <a:pPr marL="457200" marR="0" lvl="0" indent="-457200" algn="l" rtl="0">
              <a:lnSpc>
                <a:spcPct val="150000"/>
              </a:lnSpc>
              <a:spcBef>
                <a:spcPts val="0"/>
              </a:spcBef>
              <a:spcAft>
                <a:spcPts val="0"/>
              </a:spcAft>
              <a:buClr>
                <a:schemeClr val="dk1"/>
              </a:buClr>
              <a:buSzPts val="3474"/>
              <a:buFont typeface="Arial"/>
              <a:buChar char="•"/>
            </a:pPr>
            <a:r>
              <a:rPr lang="en-US" sz="3474" b="0" i="0" u="none" strike="noStrike" cap="none" dirty="0">
                <a:solidFill>
                  <a:schemeClr val="dk1"/>
                </a:solidFill>
                <a:latin typeface="Josefin Sans Medium"/>
                <a:ea typeface="Josefin Sans Medium"/>
                <a:cs typeface="Josefin Sans Medium"/>
                <a:sym typeface="Josefin Sans Medium"/>
              </a:rPr>
              <a:t>Goal 2040</a:t>
            </a:r>
            <a:endParaRPr sz="3474" b="0" i="0" u="none" strike="noStrike" cap="none" dirty="0">
              <a:solidFill>
                <a:schemeClr val="dk1"/>
              </a:solidFill>
              <a:latin typeface="Josefin Sans Medium"/>
              <a:ea typeface="Josefin Sans Medium"/>
              <a:cs typeface="Josefin Sans Medium"/>
              <a:sym typeface="Josefin Sans Medium"/>
            </a:endParaRPr>
          </a:p>
          <a:p>
            <a:pPr marL="457200" marR="0" lvl="0" indent="-457200" algn="l" rtl="0">
              <a:lnSpc>
                <a:spcPct val="150000"/>
              </a:lnSpc>
              <a:spcBef>
                <a:spcPts val="0"/>
              </a:spcBef>
              <a:spcAft>
                <a:spcPts val="0"/>
              </a:spcAft>
              <a:buClr>
                <a:schemeClr val="dk1"/>
              </a:buClr>
              <a:buSzPts val="3474"/>
              <a:buFont typeface="Arial"/>
              <a:buChar char="•"/>
            </a:pPr>
            <a:r>
              <a:rPr lang="en-US" sz="3474" b="0" i="0" u="none" strike="noStrike" cap="none" dirty="0">
                <a:solidFill>
                  <a:schemeClr val="dk1"/>
                </a:solidFill>
                <a:latin typeface="Josefin Sans Medium"/>
                <a:ea typeface="Josefin Sans Medium"/>
                <a:cs typeface="Josefin Sans Medium"/>
                <a:sym typeface="Josefin Sans Medium"/>
              </a:rPr>
              <a:t>Framing State Value-Centered Attainment Goals</a:t>
            </a:r>
            <a:endParaRPr sz="3474" b="0" i="0" u="none" strike="noStrike" cap="none" dirty="0">
              <a:solidFill>
                <a:schemeClr val="dk1"/>
              </a:solidFill>
              <a:latin typeface="Josefin Sans Medium"/>
              <a:ea typeface="Josefin Sans Medium"/>
              <a:cs typeface="Josefin Sans Medium"/>
              <a:sym typeface="Josefin Sans Medium"/>
            </a:endParaRPr>
          </a:p>
          <a:p>
            <a:pPr marL="457200" marR="0" lvl="0" indent="-449199" algn="l" rtl="0">
              <a:lnSpc>
                <a:spcPct val="150000"/>
              </a:lnSpc>
              <a:spcBef>
                <a:spcPts val="0"/>
              </a:spcBef>
              <a:spcAft>
                <a:spcPts val="0"/>
              </a:spcAft>
              <a:buClr>
                <a:schemeClr val="dk1"/>
              </a:buClr>
              <a:buSzPts val="3474"/>
              <a:buFont typeface="Arial"/>
              <a:buChar char="•"/>
            </a:pPr>
            <a:r>
              <a:rPr lang="en-US" sz="3474" b="0" i="0" u="none" strike="noStrike" cap="none" dirty="0">
                <a:solidFill>
                  <a:schemeClr val="dk1"/>
                </a:solidFill>
                <a:latin typeface="Josefin Sans Medium"/>
                <a:ea typeface="Josefin Sans Medium"/>
                <a:cs typeface="Josefin Sans Medium"/>
                <a:sym typeface="Josefin Sans Medium"/>
              </a:rPr>
              <a:t>Elements of Strong Attainment Goals</a:t>
            </a:r>
            <a:endParaRPr sz="3474" b="0" i="0" u="none" strike="noStrike" cap="none" dirty="0">
              <a:solidFill>
                <a:schemeClr val="dk1"/>
              </a:solidFill>
              <a:latin typeface="Josefin Sans Medium"/>
              <a:ea typeface="Josefin Sans Medium"/>
              <a:cs typeface="Josefin Sans Medium"/>
              <a:sym typeface="Josefin Sans Medium"/>
            </a:endParaRPr>
          </a:p>
          <a:p>
            <a:pPr marL="457200" marR="0" lvl="0" indent="-449199" algn="l" rtl="0">
              <a:lnSpc>
                <a:spcPct val="150000"/>
              </a:lnSpc>
              <a:spcBef>
                <a:spcPts val="0"/>
              </a:spcBef>
              <a:spcAft>
                <a:spcPts val="0"/>
              </a:spcAft>
              <a:buClr>
                <a:schemeClr val="dk1"/>
              </a:buClr>
              <a:buSzPts val="3474"/>
              <a:buFont typeface="Arial"/>
              <a:buChar char="•"/>
            </a:pPr>
            <a:r>
              <a:rPr lang="en-US" sz="3474" b="0" i="0" u="none" strike="noStrike" cap="none" dirty="0">
                <a:solidFill>
                  <a:schemeClr val="dk1"/>
                </a:solidFill>
                <a:latin typeface="Josefin Sans Medium"/>
                <a:ea typeface="Josefin Sans Medium"/>
                <a:cs typeface="Josefin Sans Medium"/>
                <a:sym typeface="Josefin Sans Medium"/>
              </a:rPr>
              <a:t>Defining Value in Attainment</a:t>
            </a:r>
            <a:endParaRPr sz="3474" b="0" i="0" u="none" strike="noStrike" cap="none" dirty="0">
              <a:solidFill>
                <a:schemeClr val="dk1"/>
              </a:solidFill>
              <a:latin typeface="Josefin Sans Medium"/>
              <a:ea typeface="Josefin Sans Medium"/>
              <a:cs typeface="Josefin Sans Medium"/>
              <a:sym typeface="Josefin Sans Medium"/>
            </a:endParaRPr>
          </a:p>
          <a:p>
            <a:pPr marL="457200" marR="0" lvl="0" indent="-449199" algn="l" rtl="0">
              <a:lnSpc>
                <a:spcPct val="150000"/>
              </a:lnSpc>
              <a:spcBef>
                <a:spcPts val="0"/>
              </a:spcBef>
              <a:spcAft>
                <a:spcPts val="0"/>
              </a:spcAft>
              <a:buClr>
                <a:schemeClr val="dk1"/>
              </a:buClr>
              <a:buSzPts val="3474"/>
              <a:buFont typeface="Arial"/>
              <a:buChar char="•"/>
            </a:pPr>
            <a:r>
              <a:rPr lang="en-US" sz="3474" b="0" i="0" u="none" strike="noStrike" cap="none" dirty="0">
                <a:solidFill>
                  <a:schemeClr val="dk1"/>
                </a:solidFill>
                <a:latin typeface="Josefin Sans Medium"/>
                <a:ea typeface="Josefin Sans Medium"/>
                <a:cs typeface="Josefin Sans Medium"/>
                <a:sym typeface="Josefin Sans Medium"/>
              </a:rPr>
              <a:t>Discussion</a:t>
            </a:r>
            <a:endParaRPr lang="en-US" sz="3474" dirty="0">
              <a:solidFill>
                <a:schemeClr val="dk1"/>
              </a:solidFill>
              <a:latin typeface="Josefin Sans Medium"/>
              <a:ea typeface="Josefin Sans Medium"/>
              <a:cs typeface="Josefin Sans Medium"/>
              <a:sym typeface="Josefin Sans Medium"/>
            </a:endParaRPr>
          </a:p>
          <a:p>
            <a:pPr marL="457200" marR="0" lvl="0" indent="-449199" algn="l" rtl="0">
              <a:lnSpc>
                <a:spcPct val="150000"/>
              </a:lnSpc>
              <a:spcBef>
                <a:spcPts val="0"/>
              </a:spcBef>
              <a:spcAft>
                <a:spcPts val="0"/>
              </a:spcAft>
              <a:buClr>
                <a:schemeClr val="dk1"/>
              </a:buClr>
              <a:buSzPts val="3474"/>
              <a:buFont typeface="Arial"/>
              <a:buChar char="•"/>
            </a:pPr>
            <a:r>
              <a:rPr lang="en-US" sz="3474" b="0" i="0" u="none" strike="noStrike" cap="none" dirty="0">
                <a:solidFill>
                  <a:schemeClr val="dk1"/>
                </a:solidFill>
                <a:latin typeface="Josefin Sans Medium"/>
                <a:ea typeface="Josefin Sans Medium"/>
                <a:cs typeface="Josefin Sans Medium"/>
                <a:sym typeface="Josefin Sans Medium"/>
              </a:rPr>
              <a:t>Closing</a:t>
            </a:r>
            <a:endParaRPr sz="3474" b="0" i="0" u="none" strike="noStrike" cap="none" dirty="0">
              <a:solidFill>
                <a:schemeClr val="dk1"/>
              </a:solidFill>
              <a:latin typeface="Josefin Sans Medium"/>
              <a:ea typeface="Josefin Sans Medium"/>
              <a:cs typeface="Josefin Sans Medium"/>
              <a:sym typeface="Josefin Sans Medium"/>
            </a:endParaRPr>
          </a:p>
          <a:p>
            <a:pPr marL="0" marR="0" lvl="0" indent="0" algn="l" rtl="0">
              <a:lnSpc>
                <a:spcPct val="129994"/>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8" name="Google Shape;228;p4"/>
          <p:cNvSpPr/>
          <p:nvPr/>
        </p:nvSpPr>
        <p:spPr>
          <a:xfrm>
            <a:off x="-3544" y="-20578"/>
            <a:ext cx="1908544" cy="774021"/>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9" name="Google Shape;229;p4" descr="A logo with text on it&#10;&#10;AI-generated content may be incorrect."/>
          <p:cNvPicPr preferRelativeResize="0"/>
          <p:nvPr/>
        </p:nvPicPr>
        <p:blipFill rotWithShape="1">
          <a:blip r:embed="rId5">
            <a:alphaModFix/>
          </a:blip>
          <a:srcRect/>
          <a:stretch/>
        </p:blipFill>
        <p:spPr>
          <a:xfrm>
            <a:off x="12902001" y="8549061"/>
            <a:ext cx="5264178" cy="14611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g3c74b601c0f_0_2" descr="A couple of students standing in front of a window&#10;&#10;AI-generated content may be incorrect."/>
          <p:cNvPicPr preferRelativeResize="0"/>
          <p:nvPr/>
        </p:nvPicPr>
        <p:blipFill rotWithShape="1">
          <a:blip r:embed="rId3">
            <a:alphaModFix/>
          </a:blip>
          <a:srcRect t="28551" b="39138"/>
          <a:stretch/>
        </p:blipFill>
        <p:spPr>
          <a:xfrm>
            <a:off x="-3550" y="-2650"/>
            <a:ext cx="18362423" cy="2468549"/>
          </a:xfrm>
          <a:prstGeom prst="rect">
            <a:avLst/>
          </a:prstGeom>
          <a:noFill/>
          <a:ln>
            <a:noFill/>
          </a:ln>
        </p:spPr>
      </p:pic>
      <p:sp>
        <p:nvSpPr>
          <p:cNvPr id="481" name="Google Shape;481;g3c74b601c0f_0_2"/>
          <p:cNvSpPr txBox="1"/>
          <p:nvPr/>
        </p:nvSpPr>
        <p:spPr>
          <a:xfrm>
            <a:off x="1058463" y="998188"/>
            <a:ext cx="16238400" cy="1015800"/>
          </a:xfrm>
          <a:prstGeom prst="rect">
            <a:avLst/>
          </a:prstGeom>
          <a:noFill/>
          <a:ln>
            <a:noFill/>
          </a:ln>
        </p:spPr>
        <p:txBody>
          <a:bodyPr spcFirstLastPara="1" wrap="square" lIns="0" tIns="0" rIns="0" bIns="0" anchor="t" anchorCtr="0">
            <a:spAutoFit/>
          </a:bodyPr>
          <a:lstStyle/>
          <a:p>
            <a:pPr marL="0" marR="0" lvl="0" indent="0" algn="ctr" rtl="0">
              <a:lnSpc>
                <a:spcPct val="136636"/>
              </a:lnSpc>
              <a:spcBef>
                <a:spcPts val="0"/>
              </a:spcBef>
              <a:spcAft>
                <a:spcPts val="0"/>
              </a:spcAft>
              <a:buClr>
                <a:srgbClr val="000000"/>
              </a:buClr>
              <a:buSzPts val="6600"/>
              <a:buFont typeface="Arial"/>
              <a:buNone/>
            </a:pPr>
            <a:r>
              <a:rPr lang="en-US" sz="6600" b="1" i="0" u="none" strike="noStrike" cap="none">
                <a:solidFill>
                  <a:srgbClr val="D9D5DC"/>
                </a:solidFill>
                <a:latin typeface="Josefin Sans SemiBold"/>
                <a:ea typeface="Josefin Sans SemiBold"/>
                <a:cs typeface="Josefin Sans SemiBold"/>
                <a:sym typeface="Josefin Sans SemiBold"/>
              </a:rPr>
              <a:t>Elements of Strong Attainment Goals</a:t>
            </a:r>
            <a:endParaRPr sz="1400" b="0" i="0" u="none" strike="noStrike" cap="none">
              <a:solidFill>
                <a:srgbClr val="000000"/>
              </a:solidFill>
              <a:latin typeface="Arial"/>
              <a:ea typeface="Arial"/>
              <a:cs typeface="Arial"/>
              <a:sym typeface="Arial"/>
            </a:endParaRPr>
          </a:p>
        </p:txBody>
      </p:sp>
      <p:sp>
        <p:nvSpPr>
          <p:cNvPr id="482" name="Google Shape;482;g3c74b601c0f_0_2"/>
          <p:cNvSpPr txBox="1"/>
          <p:nvPr/>
        </p:nvSpPr>
        <p:spPr>
          <a:xfrm>
            <a:off x="2047950" y="2843850"/>
            <a:ext cx="14237700" cy="7337100"/>
          </a:xfrm>
          <a:prstGeom prst="rect">
            <a:avLst/>
          </a:prstGeom>
          <a:noFill/>
          <a:ln>
            <a:noFill/>
          </a:ln>
        </p:spPr>
        <p:txBody>
          <a:bodyPr spcFirstLastPara="1" wrap="square" lIns="0" tIns="0" rIns="0" bIns="0" anchor="t" anchorCtr="0">
            <a:spAutoFit/>
          </a:bodyPr>
          <a:lstStyle/>
          <a:p>
            <a:pPr marL="457200" marR="0" lvl="0" indent="-381000" algn="l" rtl="0">
              <a:lnSpc>
                <a:spcPct val="139958"/>
              </a:lnSpc>
              <a:spcBef>
                <a:spcPts val="0"/>
              </a:spcBef>
              <a:spcAft>
                <a:spcPts val="0"/>
              </a:spcAft>
              <a:buClr>
                <a:srgbClr val="000000"/>
              </a:buClr>
              <a:buSzPts val="2400"/>
              <a:buFont typeface="Josefin Sans Light"/>
              <a:buChar char="✓"/>
            </a:pPr>
            <a:r>
              <a:rPr lang="en-US" sz="2600" b="1" i="0" u="none" strike="noStrike" cap="none">
                <a:solidFill>
                  <a:srgbClr val="000000"/>
                </a:solidFill>
                <a:latin typeface="Josefin Sans"/>
                <a:ea typeface="Josefin Sans"/>
                <a:cs typeface="Josefin Sans"/>
                <a:sym typeface="Josefin Sans"/>
              </a:rPr>
              <a:t>Quantifiable and Measurable</a:t>
            </a:r>
            <a:r>
              <a:rPr lang="en-US" sz="2400" b="0" i="0" u="none" strike="noStrike" cap="none">
                <a:solidFill>
                  <a:srgbClr val="000000"/>
                </a:solidFill>
                <a:latin typeface="Josefin Sans Light"/>
                <a:ea typeface="Josefin Sans Light"/>
                <a:cs typeface="Josefin Sans Light"/>
                <a:sym typeface="Josefin Sans Light"/>
              </a:rPr>
              <a:t>, being a number or percent of the population that can be measured over time and is informed by state workforce needs</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Value-Centered</a:t>
            </a:r>
            <a:r>
              <a:rPr lang="en-US" sz="2400" b="0" i="0" u="none" strike="noStrike" cap="none">
                <a:solidFill>
                  <a:srgbClr val="000000"/>
                </a:solidFill>
                <a:latin typeface="Josefin Sans Light"/>
                <a:ea typeface="Josefin Sans Light"/>
                <a:cs typeface="Josefin Sans Light"/>
                <a:sym typeface="Josefin Sans Light"/>
              </a:rPr>
              <a:t> including a measure of value that at minimum recognizes economic return of postsecondary education</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Defined Population</a:t>
            </a:r>
            <a:r>
              <a:rPr lang="en-US" sz="2400" b="0" i="0" u="none" strike="noStrike" cap="none">
                <a:solidFill>
                  <a:srgbClr val="000000"/>
                </a:solidFill>
                <a:latin typeface="Josefin Sans Light"/>
                <a:ea typeface="Josefin Sans Light"/>
                <a:cs typeface="Josefin Sans Light"/>
                <a:sym typeface="Josefin Sans Light"/>
              </a:rPr>
              <a:t>, specifying the population, age range, and any focus groups for closing gaps in economic opportunity </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Time Bound</a:t>
            </a:r>
            <a:r>
              <a:rPr lang="en-US" sz="2400" b="0" i="0" u="none" strike="noStrike" cap="none">
                <a:solidFill>
                  <a:srgbClr val="000000"/>
                </a:solidFill>
                <a:latin typeface="Josefin Sans Light"/>
                <a:ea typeface="Josefin Sans Light"/>
                <a:cs typeface="Josefin Sans Light"/>
                <a:sym typeface="Josefin Sans Light"/>
              </a:rPr>
              <a:t>, having a clear target date to demonstrate commitment</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Ambitious and Achievable</a:t>
            </a:r>
            <a:r>
              <a:rPr lang="en-US" sz="2400" b="0" i="0" u="none" strike="noStrike" cap="none">
                <a:solidFill>
                  <a:srgbClr val="000000"/>
                </a:solidFill>
                <a:latin typeface="Josefin Sans Light"/>
                <a:ea typeface="Josefin Sans Light"/>
                <a:cs typeface="Josefin Sans Light"/>
                <a:sym typeface="Josefin Sans Light"/>
              </a:rPr>
              <a:t>, being attainable while still requiring a change to the status quo</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Formally Set</a:t>
            </a:r>
            <a:r>
              <a:rPr lang="en-US" sz="2400" b="0" i="0" u="none" strike="noStrike" cap="none">
                <a:solidFill>
                  <a:srgbClr val="000000"/>
                </a:solidFill>
                <a:latin typeface="Josefin Sans Light"/>
                <a:ea typeface="Josefin Sans Light"/>
                <a:cs typeface="Josefin Sans Light"/>
                <a:sym typeface="Josefin Sans Light"/>
              </a:rPr>
              <a:t>, being adopted through statute, strategic plan, executive order, etc.</a:t>
            </a:r>
            <a:endParaRPr sz="2400" b="0" i="0" u="none" strike="noStrike" cap="none">
              <a:solidFill>
                <a:srgbClr val="000000"/>
              </a:solidFill>
              <a:latin typeface="Josefin Sans Light"/>
              <a:ea typeface="Josefin Sans Light"/>
              <a:cs typeface="Josefin Sans Light"/>
              <a:sym typeface="Josefin Sans Light"/>
            </a:endParaRPr>
          </a:p>
        </p:txBody>
      </p:sp>
      <p:sp>
        <p:nvSpPr>
          <p:cNvPr id="483" name="Google Shape;483;g3c74b601c0f_0_2"/>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84" name="Google Shape;484;g3c74b601c0f_0_2"/>
          <p:cNvPicPr preferRelativeResize="0"/>
          <p:nvPr/>
        </p:nvPicPr>
        <p:blipFill rotWithShape="1">
          <a:blip r:embed="rId5">
            <a:alphaModFix/>
          </a:blip>
          <a:srcRect/>
          <a:stretch/>
        </p:blipFill>
        <p:spPr>
          <a:xfrm>
            <a:off x="1060224" y="5887842"/>
            <a:ext cx="698200" cy="707897"/>
          </a:xfrm>
          <a:prstGeom prst="rect">
            <a:avLst/>
          </a:prstGeom>
          <a:noFill/>
          <a:ln>
            <a:noFill/>
          </a:ln>
        </p:spPr>
      </p:pic>
      <p:pic>
        <p:nvPicPr>
          <p:cNvPr id="485" name="Google Shape;485;g3c74b601c0f_0_2"/>
          <p:cNvPicPr preferRelativeResize="0"/>
          <p:nvPr/>
        </p:nvPicPr>
        <p:blipFill rotWithShape="1">
          <a:blip r:embed="rId6">
            <a:alphaModFix/>
          </a:blip>
          <a:srcRect/>
          <a:stretch/>
        </p:blipFill>
        <p:spPr>
          <a:xfrm>
            <a:off x="1060224" y="2721088"/>
            <a:ext cx="698200" cy="707900"/>
          </a:xfrm>
          <a:prstGeom prst="rect">
            <a:avLst/>
          </a:prstGeom>
          <a:noFill/>
          <a:ln>
            <a:noFill/>
          </a:ln>
        </p:spPr>
      </p:pic>
      <p:pic>
        <p:nvPicPr>
          <p:cNvPr id="486" name="Google Shape;486;g3c74b601c0f_0_2"/>
          <p:cNvPicPr preferRelativeResize="0"/>
          <p:nvPr/>
        </p:nvPicPr>
        <p:blipFill rotWithShape="1">
          <a:blip r:embed="rId7">
            <a:alphaModFix/>
          </a:blip>
          <a:srcRect/>
          <a:stretch/>
        </p:blipFill>
        <p:spPr>
          <a:xfrm>
            <a:off x="1060225" y="7363669"/>
            <a:ext cx="698200" cy="707912"/>
          </a:xfrm>
          <a:prstGeom prst="rect">
            <a:avLst/>
          </a:prstGeom>
          <a:noFill/>
          <a:ln>
            <a:noFill/>
          </a:ln>
        </p:spPr>
      </p:pic>
      <p:pic>
        <p:nvPicPr>
          <p:cNvPr id="487" name="Google Shape;487;g3c74b601c0f_0_2"/>
          <p:cNvPicPr preferRelativeResize="0"/>
          <p:nvPr/>
        </p:nvPicPr>
        <p:blipFill rotWithShape="1">
          <a:blip r:embed="rId8">
            <a:alphaModFix/>
          </a:blip>
          <a:srcRect/>
          <a:stretch/>
        </p:blipFill>
        <p:spPr>
          <a:xfrm>
            <a:off x="1060225" y="8481085"/>
            <a:ext cx="698200" cy="698200"/>
          </a:xfrm>
          <a:prstGeom prst="rect">
            <a:avLst/>
          </a:prstGeom>
          <a:noFill/>
          <a:ln>
            <a:noFill/>
          </a:ln>
        </p:spPr>
      </p:pic>
      <p:pic>
        <p:nvPicPr>
          <p:cNvPr id="488" name="Google Shape;488;g3c74b601c0f_0_2" descr="Investment Icon (Provided by Getty Images)"/>
          <p:cNvPicPr preferRelativeResize="0"/>
          <p:nvPr/>
        </p:nvPicPr>
        <p:blipFill rotWithShape="1">
          <a:blip r:embed="rId9">
            <a:alphaModFix/>
          </a:blip>
          <a:srcRect/>
          <a:stretch/>
        </p:blipFill>
        <p:spPr>
          <a:xfrm>
            <a:off x="963913" y="4136111"/>
            <a:ext cx="890824" cy="890824"/>
          </a:xfrm>
          <a:prstGeom prst="rect">
            <a:avLst/>
          </a:prstGeom>
          <a:noFill/>
          <a:ln>
            <a:noFill/>
          </a:ln>
        </p:spPr>
      </p:pic>
      <p:pic>
        <p:nvPicPr>
          <p:cNvPr id="489" name="Google Shape;489;g3c74b601c0f_0_2" descr="A logo with text on it&#10;&#10;AI-generated content may be incorrect."/>
          <p:cNvPicPr preferRelativeResize="0"/>
          <p:nvPr/>
        </p:nvPicPr>
        <p:blipFill rotWithShape="1">
          <a:blip r:embed="rId10">
            <a:alphaModFix/>
          </a:blip>
          <a:srcRect/>
          <a:stretch/>
        </p:blipFill>
        <p:spPr>
          <a:xfrm>
            <a:off x="15085735" y="9256425"/>
            <a:ext cx="3030900" cy="841250"/>
          </a:xfrm>
          <a:prstGeom prst="rect">
            <a:avLst/>
          </a:prstGeom>
          <a:noFill/>
          <a:ln>
            <a:noFill/>
          </a:ln>
        </p:spPr>
      </p:pic>
      <p:pic>
        <p:nvPicPr>
          <p:cNvPr id="490" name="Google Shape;490;g3c74b601c0f_0_2" descr="Group of people with common interests line icon, Black Friday concept, customer service sign on white background, group of good buyers icon in outline style for mobile. Vector graphics. (Provided by Getty Images)"/>
          <p:cNvPicPr preferRelativeResize="0"/>
          <p:nvPr/>
        </p:nvPicPr>
        <p:blipFill rotWithShape="1">
          <a:blip r:embed="rId11">
            <a:alphaModFix/>
          </a:blip>
          <a:srcRect/>
          <a:stretch/>
        </p:blipFill>
        <p:spPr>
          <a:xfrm>
            <a:off x="1060225" y="9588810"/>
            <a:ext cx="698199" cy="698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g3bc1b222f9e_0_1382" descr="A blue and white background&#10;&#10;AI-generated content may be incorrect."/>
          <p:cNvPicPr preferRelativeResize="0"/>
          <p:nvPr/>
        </p:nvPicPr>
        <p:blipFill rotWithShape="1">
          <a:blip r:embed="rId3">
            <a:alphaModFix/>
          </a:blip>
          <a:srcRect/>
          <a:stretch/>
        </p:blipFill>
        <p:spPr>
          <a:xfrm>
            <a:off x="0" y="886"/>
            <a:ext cx="18364198" cy="10286999"/>
          </a:xfrm>
          <a:prstGeom prst="rect">
            <a:avLst/>
          </a:prstGeom>
          <a:noFill/>
          <a:ln>
            <a:noFill/>
          </a:ln>
        </p:spPr>
      </p:pic>
      <p:sp>
        <p:nvSpPr>
          <p:cNvPr id="496" name="Google Shape;496;g3bc1b222f9e_0_1382"/>
          <p:cNvSpPr txBox="1"/>
          <p:nvPr/>
        </p:nvSpPr>
        <p:spPr>
          <a:xfrm>
            <a:off x="1576669" y="3647632"/>
            <a:ext cx="7065300" cy="2031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D9D5DC"/>
                </a:solidFill>
                <a:latin typeface="Josefin Sans SemiBold"/>
                <a:ea typeface="Josefin Sans SemiBold"/>
                <a:cs typeface="Josefin Sans SemiBold"/>
                <a:sym typeface="Josefin Sans SemiBold"/>
              </a:rPr>
              <a:t>Defining Value in Attainment</a:t>
            </a:r>
            <a:endParaRPr sz="1400" b="0" i="0" u="none" strike="noStrike" cap="none">
              <a:solidFill>
                <a:srgbClr val="000000"/>
              </a:solidFill>
              <a:latin typeface="Arial"/>
              <a:ea typeface="Arial"/>
              <a:cs typeface="Arial"/>
              <a:sym typeface="Arial"/>
            </a:endParaRPr>
          </a:p>
        </p:txBody>
      </p:sp>
      <p:sp>
        <p:nvSpPr>
          <p:cNvPr id="497" name="Google Shape;497;g3bc1b222f9e_0_1382"/>
          <p:cNvSpPr txBox="1"/>
          <p:nvPr/>
        </p:nvSpPr>
        <p:spPr>
          <a:xfrm>
            <a:off x="1320925" y="5789100"/>
            <a:ext cx="7576800" cy="554100"/>
          </a:xfrm>
          <a:prstGeom prst="rect">
            <a:avLst/>
          </a:prstGeom>
          <a:noFill/>
          <a:ln>
            <a:noFill/>
          </a:ln>
        </p:spPr>
        <p:txBody>
          <a:bodyPr spcFirstLastPara="1" wrap="square" lIns="0" tIns="0" rIns="0" bIns="0" anchor="t" anchorCtr="0">
            <a:spAutoFit/>
          </a:bodyPr>
          <a:lstStyle/>
          <a:p>
            <a:pPr marL="0" marR="0" lvl="0" indent="0" algn="ctr" rtl="0">
              <a:lnSpc>
                <a:spcPct val="133333"/>
              </a:lnSpc>
              <a:spcBef>
                <a:spcPts val="0"/>
              </a:spcBef>
              <a:spcAft>
                <a:spcPts val="0"/>
              </a:spcAft>
              <a:buClr>
                <a:srgbClr val="000000"/>
              </a:buClr>
              <a:buSzPts val="3600"/>
              <a:buFont typeface="Arial"/>
              <a:buNone/>
            </a:pPr>
            <a:r>
              <a:rPr lang="en-US" sz="3600" b="1" i="0" u="none" strike="noStrike" cap="none">
                <a:solidFill>
                  <a:srgbClr val="33254A"/>
                </a:solidFill>
                <a:latin typeface="Josefin Sans Medium"/>
                <a:ea typeface="Josefin Sans Medium"/>
                <a:cs typeface="Josefin Sans Medium"/>
                <a:sym typeface="Josefin Sans Medium"/>
              </a:rPr>
              <a:t>Data Sources and Value Measures</a:t>
            </a:r>
            <a:endParaRPr sz="1400" b="0" i="0" u="none" strike="noStrike" cap="none">
              <a:solidFill>
                <a:srgbClr val="000000"/>
              </a:solidFill>
              <a:latin typeface="Arial"/>
              <a:ea typeface="Arial"/>
              <a:cs typeface="Arial"/>
              <a:sym typeface="Arial"/>
            </a:endParaRPr>
          </a:p>
        </p:txBody>
      </p:sp>
      <p:sp>
        <p:nvSpPr>
          <p:cNvPr id="498" name="Google Shape;498;g3bc1b222f9e_0_1382"/>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99" name="Google Shape;499;g3bc1b222f9e_0_1382" descr="A black and white logo&#10;&#10;AI-generated content may be incorrect."/>
          <p:cNvPicPr preferRelativeResize="0"/>
          <p:nvPr/>
        </p:nvPicPr>
        <p:blipFill rotWithShape="1">
          <a:blip r:embed="rId5">
            <a:alphaModFix/>
          </a:blip>
          <a:srcRect/>
          <a:stretch/>
        </p:blipFill>
        <p:spPr>
          <a:xfrm>
            <a:off x="124133" y="8572500"/>
            <a:ext cx="5227169" cy="1450834"/>
          </a:xfrm>
          <a:prstGeom prst="rect">
            <a:avLst/>
          </a:prstGeom>
          <a:noFill/>
          <a:ln>
            <a:noFill/>
          </a:ln>
        </p:spPr>
      </p:pic>
      <p:sp>
        <p:nvSpPr>
          <p:cNvPr id="500" name="Google Shape;500;g3bc1b222f9e_0_1382"/>
          <p:cNvSpPr/>
          <p:nvPr/>
        </p:nvSpPr>
        <p:spPr>
          <a:xfrm>
            <a:off x="10145381" y="1775762"/>
            <a:ext cx="3367200" cy="7008300"/>
          </a:xfrm>
          <a:prstGeom prst="rect">
            <a:avLst/>
          </a:prstGeom>
          <a:solidFill>
            <a:srgbClr val="FFFFFF">
              <a:alpha val="5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1" name="Google Shape;501;g3bc1b222f9e_0_1382"/>
          <p:cNvSpPr txBox="1"/>
          <p:nvPr/>
        </p:nvSpPr>
        <p:spPr>
          <a:xfrm>
            <a:off x="10201418" y="5422805"/>
            <a:ext cx="32550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Josefin Sans SemiBold"/>
                <a:ea typeface="Josefin Sans SemiBold"/>
                <a:cs typeface="Josefin Sans SemiBold"/>
                <a:sym typeface="Josefin Sans SemiBold"/>
              </a:rPr>
              <a:t>Dr. Nate Johnson</a:t>
            </a:r>
            <a:endParaRPr sz="1400" b="0" i="0" u="none" strike="noStrike" cap="none">
              <a:solidFill>
                <a:srgbClr val="000000"/>
              </a:solidFill>
              <a:latin typeface="Arial"/>
              <a:ea typeface="Arial"/>
              <a:cs typeface="Arial"/>
              <a:sym typeface="Arial"/>
            </a:endParaRPr>
          </a:p>
        </p:txBody>
      </p:sp>
      <p:sp>
        <p:nvSpPr>
          <p:cNvPr id="502" name="Google Shape;502;g3bc1b222f9e_0_1382"/>
          <p:cNvSpPr txBox="1"/>
          <p:nvPr/>
        </p:nvSpPr>
        <p:spPr>
          <a:xfrm>
            <a:off x="10204525" y="6623450"/>
            <a:ext cx="3255000" cy="18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Senior Affiliate, HCM Strategists</a:t>
            </a:r>
            <a:endParaRPr sz="2400" b="0" i="0" u="none" strike="noStrike" cap="none">
              <a:solidFill>
                <a:srgbClr val="000000"/>
              </a:solidFill>
              <a:latin typeface="Josefin Sans Medium"/>
              <a:ea typeface="Josefin Sans Medium"/>
              <a:cs typeface="Josefin Sans Medium"/>
              <a:sym typeface="Josefin Sans Medium"/>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Josefin Sans Medium"/>
                <a:ea typeface="Josefin Sans Medium"/>
                <a:cs typeface="Josefin Sans Medium"/>
                <a:sym typeface="Josefin Sans Medium"/>
              </a:rPr>
              <a:t>Founder and Principal, Postsecondary Analytics</a:t>
            </a:r>
            <a:endParaRPr sz="2400" b="0" i="0" u="none" strike="noStrike" cap="none">
              <a:solidFill>
                <a:srgbClr val="000000"/>
              </a:solidFill>
              <a:latin typeface="Josefin Sans Medium"/>
              <a:ea typeface="Josefin Sans Medium"/>
              <a:cs typeface="Josefin Sans Medium"/>
              <a:sym typeface="Josefin Sans Medium"/>
            </a:endParaRPr>
          </a:p>
        </p:txBody>
      </p:sp>
      <p:pic>
        <p:nvPicPr>
          <p:cNvPr id="503" name="Google Shape;503;g3bc1b222f9e_0_1382" title="1649179771886.jpeg"/>
          <p:cNvPicPr preferRelativeResize="0"/>
          <p:nvPr/>
        </p:nvPicPr>
        <p:blipFill rotWithShape="1">
          <a:blip r:embed="rId6">
            <a:alphaModFix/>
          </a:blip>
          <a:srcRect/>
          <a:stretch/>
        </p:blipFill>
        <p:spPr>
          <a:xfrm flipH="1">
            <a:off x="10475627" y="2623757"/>
            <a:ext cx="2706600" cy="2706600"/>
          </a:xfrm>
          <a:prstGeom prst="ellipse">
            <a:avLst/>
          </a:prstGeom>
          <a:noFill/>
          <a:ln>
            <a:noFill/>
          </a:ln>
        </p:spPr>
      </p:pic>
      <p:sp>
        <p:nvSpPr>
          <p:cNvPr id="504" name="Google Shape;504;g3bc1b222f9e_0_1382"/>
          <p:cNvSpPr/>
          <p:nvPr/>
        </p:nvSpPr>
        <p:spPr>
          <a:xfrm>
            <a:off x="11489135" y="8443610"/>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5" name="Google Shape;505;g3bc1b222f9e_0_1382"/>
          <p:cNvSpPr/>
          <p:nvPr/>
        </p:nvSpPr>
        <p:spPr>
          <a:xfrm>
            <a:off x="11489135" y="1585849"/>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g3be60467aef_0_0" descr="A blue and white background&#10;&#10;AI-generated content may be incorrect."/>
          <p:cNvPicPr preferRelativeResize="0"/>
          <p:nvPr/>
        </p:nvPicPr>
        <p:blipFill rotWithShape="1">
          <a:blip r:embed="rId3">
            <a:alphaModFix/>
          </a:blip>
          <a:srcRect t="75378"/>
          <a:stretch/>
        </p:blipFill>
        <p:spPr>
          <a:xfrm>
            <a:off x="0" y="8115300"/>
            <a:ext cx="18288001" cy="2171701"/>
          </a:xfrm>
          <a:prstGeom prst="rect">
            <a:avLst/>
          </a:prstGeom>
          <a:noFill/>
          <a:ln>
            <a:noFill/>
          </a:ln>
        </p:spPr>
      </p:pic>
      <p:sp>
        <p:nvSpPr>
          <p:cNvPr id="511" name="Google Shape;511;g3be60467aef_0_0"/>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2" name="Google Shape;512;g3be60467aef_0_0"/>
          <p:cNvSpPr txBox="1"/>
          <p:nvPr/>
        </p:nvSpPr>
        <p:spPr>
          <a:xfrm>
            <a:off x="757948" y="1051593"/>
            <a:ext cx="167721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Possible Data Sources</a:t>
            </a:r>
            <a:endParaRPr sz="1400" b="0" i="0" u="none" strike="noStrike" cap="none">
              <a:solidFill>
                <a:srgbClr val="000000"/>
              </a:solidFill>
              <a:latin typeface="Arial"/>
              <a:ea typeface="Arial"/>
              <a:cs typeface="Arial"/>
              <a:sym typeface="Arial"/>
            </a:endParaRPr>
          </a:p>
        </p:txBody>
      </p:sp>
      <p:pic>
        <p:nvPicPr>
          <p:cNvPr id="513" name="Google Shape;513;g3be60467aef_0_0" descr="A black and white logo&#10;&#10;AI-generated content may be incorrect."/>
          <p:cNvPicPr preferRelativeResize="0"/>
          <p:nvPr/>
        </p:nvPicPr>
        <p:blipFill rotWithShape="1">
          <a:blip r:embed="rId5">
            <a:alphaModFix/>
          </a:blip>
          <a:srcRect/>
          <a:stretch/>
        </p:blipFill>
        <p:spPr>
          <a:xfrm>
            <a:off x="15087600" y="9129306"/>
            <a:ext cx="3030856" cy="841234"/>
          </a:xfrm>
          <a:prstGeom prst="rect">
            <a:avLst/>
          </a:prstGeom>
          <a:noFill/>
          <a:ln>
            <a:noFill/>
          </a:ln>
        </p:spPr>
      </p:pic>
      <p:sp>
        <p:nvSpPr>
          <p:cNvPr id="514" name="Google Shape;514;g3be60467aef_0_0"/>
          <p:cNvSpPr txBox="1"/>
          <p:nvPr/>
        </p:nvSpPr>
        <p:spPr>
          <a:xfrm>
            <a:off x="849850" y="2399775"/>
            <a:ext cx="17268600" cy="4567200"/>
          </a:xfrm>
          <a:prstGeom prst="rect">
            <a:avLst/>
          </a:prstGeom>
          <a:noFill/>
          <a:ln>
            <a:noFill/>
          </a:ln>
        </p:spPr>
        <p:txBody>
          <a:bodyPr spcFirstLastPara="1" wrap="square" lIns="0" tIns="0" rIns="0" bIns="0" anchor="t" anchorCtr="0">
            <a:spAutoFit/>
          </a:bodyPr>
          <a:lstStyle/>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American Community Survey</a:t>
            </a:r>
            <a:endParaRPr sz="2800" b="0" i="0" u="none" strike="noStrike" cap="none">
              <a:solidFill>
                <a:srgbClr val="000000"/>
              </a:solidFill>
              <a:latin typeface="Josefin Sans Light"/>
              <a:ea typeface="Josefin Sans Light"/>
              <a:cs typeface="Josefin Sans Light"/>
              <a:sym typeface="Josefin Sans Light"/>
            </a:endParaRPr>
          </a:p>
          <a:p>
            <a:pPr marL="914400" marR="0" lvl="1"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Large annual, statistically representative survey</a:t>
            </a:r>
            <a:endParaRPr sz="2800" b="0" i="0" u="none" strike="noStrike" cap="none">
              <a:solidFill>
                <a:srgbClr val="000000"/>
              </a:solidFill>
              <a:latin typeface="Josefin Sans Light"/>
              <a:ea typeface="Josefin Sans Light"/>
              <a:cs typeface="Josefin Sans Light"/>
              <a:sym typeface="Josefin Sans Light"/>
            </a:endParaRPr>
          </a:p>
          <a:p>
            <a:pPr marL="914400" marR="0" lvl="1"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Choice between 1-year and 5-year estimates</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Other economic / demographic surveys: Current Population Survey, Survey of Income and Program Participation, National Training, Education and Workforce Survey</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New instruments: Ask graduates/citizens directly about financial and non-financial value </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chemeClr val="dk1"/>
                </a:solidFill>
                <a:latin typeface="Josefin Sans Light"/>
                <a:ea typeface="Josefin Sans Light"/>
                <a:cs typeface="Josefin Sans Light"/>
                <a:sym typeface="Josefin Sans Light"/>
              </a:rPr>
              <a:t>Administrative Data </a:t>
            </a:r>
            <a:r>
              <a:rPr lang="en-US" sz="2800" b="0" i="1" u="none" strike="noStrike" cap="none">
                <a:solidFill>
                  <a:schemeClr val="dk1"/>
                </a:solidFill>
                <a:latin typeface="Josefin Sans Light"/>
                <a:ea typeface="Josefin Sans Light"/>
                <a:cs typeface="Josefin Sans Light"/>
                <a:sym typeface="Josefin Sans Light"/>
              </a:rPr>
              <a:t>(requires multiple years and other assumptions for attainment estimates)</a:t>
            </a:r>
            <a:endParaRPr sz="2800" b="0" i="1" u="none" strike="noStrike" cap="none">
              <a:solidFill>
                <a:schemeClr val="dk1"/>
              </a:solidFill>
              <a:latin typeface="Josefin Sans"/>
              <a:ea typeface="Josefin Sans"/>
              <a:cs typeface="Josefin Sans"/>
              <a:sym typeface="Josefin Sans"/>
            </a:endParaRPr>
          </a:p>
          <a:p>
            <a:pPr marL="914400" marR="0" lvl="1" indent="-406400" algn="l" rtl="0">
              <a:lnSpc>
                <a:spcPct val="119964"/>
              </a:lnSpc>
              <a:spcBef>
                <a:spcPts val="0"/>
              </a:spcBef>
              <a:spcAft>
                <a:spcPts val="0"/>
              </a:spcAft>
              <a:buClr>
                <a:schemeClr val="dk1"/>
              </a:buClr>
              <a:buSzPts val="2800"/>
              <a:buFont typeface="Josefin Sans Light"/>
              <a:buChar char="○"/>
            </a:pPr>
            <a:r>
              <a:rPr lang="en-US" sz="2800" b="0" i="0" u="none" strike="noStrike" cap="none">
                <a:solidFill>
                  <a:schemeClr val="dk1"/>
                </a:solidFill>
                <a:latin typeface="Josefin Sans Light"/>
                <a:ea typeface="Josefin Sans Light"/>
                <a:cs typeface="Josefin Sans Light"/>
                <a:sym typeface="Josefin Sans Light"/>
              </a:rPr>
              <a:t>College Scorecard, PSEO, or state longitudinal data systems </a:t>
            </a:r>
            <a:endParaRPr sz="2800" b="0" i="0" u="none" strike="noStrike" cap="none">
              <a:solidFill>
                <a:srgbClr val="000000"/>
              </a:solidFill>
              <a:latin typeface="Josefin Sans Light"/>
              <a:ea typeface="Josefin Sans Light"/>
              <a:cs typeface="Josefin Sans Light"/>
              <a:sym typeface="Josefin Sans Light"/>
            </a:endParaRPr>
          </a:p>
          <a:p>
            <a:pPr marL="1371600" marR="0" lvl="0" indent="-279400" algn="l" rtl="0">
              <a:lnSpc>
                <a:spcPct val="119964"/>
              </a:lnSpc>
              <a:spcBef>
                <a:spcPts val="0"/>
              </a:spcBef>
              <a:spcAft>
                <a:spcPts val="0"/>
              </a:spcAft>
              <a:buClr>
                <a:srgbClr val="000000"/>
              </a:buClr>
              <a:buSzPts val="2800"/>
              <a:buFont typeface="Arial"/>
              <a:buNone/>
            </a:pPr>
            <a:endParaRPr sz="2800" b="0" i="0" u="none" strike="noStrike" cap="none">
              <a:solidFill>
                <a:srgbClr val="000000"/>
              </a:solidFill>
              <a:latin typeface="Josefin Sans Light"/>
              <a:ea typeface="Josefin Sans Light"/>
              <a:cs typeface="Josefin Sans Light"/>
              <a:sym typeface="Josefin Sa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g3be60467aef_0_264" descr="A blue and white background&#10;&#10;AI-generated content may be incorrect."/>
          <p:cNvPicPr preferRelativeResize="0"/>
          <p:nvPr/>
        </p:nvPicPr>
        <p:blipFill rotWithShape="1">
          <a:blip r:embed="rId3">
            <a:alphaModFix/>
          </a:blip>
          <a:srcRect t="75378"/>
          <a:stretch/>
        </p:blipFill>
        <p:spPr>
          <a:xfrm>
            <a:off x="0" y="8115300"/>
            <a:ext cx="18288001" cy="2171701"/>
          </a:xfrm>
          <a:prstGeom prst="rect">
            <a:avLst/>
          </a:prstGeom>
          <a:noFill/>
          <a:ln>
            <a:noFill/>
          </a:ln>
        </p:spPr>
      </p:pic>
      <p:sp>
        <p:nvSpPr>
          <p:cNvPr id="520" name="Google Shape;520;g3be60467aef_0_264"/>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g3be60467aef_0_264"/>
          <p:cNvSpPr txBox="1"/>
          <p:nvPr/>
        </p:nvSpPr>
        <p:spPr>
          <a:xfrm>
            <a:off x="757948" y="985518"/>
            <a:ext cx="167721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Strategies for Measuring </a:t>
            </a:r>
            <a:r>
              <a:rPr lang="en-US" sz="6600" b="1" i="0" u="none" strike="noStrike" cap="none">
                <a:solidFill>
                  <a:schemeClr val="dk1"/>
                </a:solidFill>
                <a:latin typeface="Josefin Sans SemiBold"/>
                <a:ea typeface="Josefin Sans SemiBold"/>
                <a:cs typeface="Josefin Sans SemiBold"/>
                <a:sym typeface="Josefin Sans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Value</a:t>
            </a:r>
            <a:endParaRPr sz="1400" b="0" i="0" u="none" strike="noStrike" cap="none">
              <a:solidFill>
                <a:srgbClr val="000000"/>
              </a:solidFill>
              <a:latin typeface="Arial"/>
              <a:ea typeface="Arial"/>
              <a:cs typeface="Arial"/>
              <a:sym typeface="Arial"/>
            </a:endParaRPr>
          </a:p>
        </p:txBody>
      </p:sp>
      <p:pic>
        <p:nvPicPr>
          <p:cNvPr id="522" name="Google Shape;522;g3be60467aef_0_264" descr="A black and white logo&#10;&#10;AI-generated content may be incorrect."/>
          <p:cNvPicPr preferRelativeResize="0"/>
          <p:nvPr/>
        </p:nvPicPr>
        <p:blipFill rotWithShape="1">
          <a:blip r:embed="rId5">
            <a:alphaModFix/>
          </a:blip>
          <a:srcRect/>
          <a:stretch/>
        </p:blipFill>
        <p:spPr>
          <a:xfrm>
            <a:off x="15087600" y="9129306"/>
            <a:ext cx="3030856" cy="841234"/>
          </a:xfrm>
          <a:prstGeom prst="rect">
            <a:avLst/>
          </a:prstGeom>
          <a:noFill/>
          <a:ln>
            <a:noFill/>
          </a:ln>
        </p:spPr>
      </p:pic>
      <p:sp>
        <p:nvSpPr>
          <p:cNvPr id="523" name="Google Shape;523;g3be60467aef_0_264"/>
          <p:cNvSpPr txBox="1"/>
          <p:nvPr/>
        </p:nvSpPr>
        <p:spPr>
          <a:xfrm>
            <a:off x="915375" y="2232200"/>
            <a:ext cx="15648300" cy="4050300"/>
          </a:xfrm>
          <a:prstGeom prst="rect">
            <a:avLst/>
          </a:prstGeom>
          <a:noFill/>
          <a:ln>
            <a:noFill/>
          </a:ln>
        </p:spPr>
        <p:txBody>
          <a:bodyPr spcFirstLastPara="1" wrap="square" lIns="0" tIns="0" rIns="0" bIns="0" anchor="t" anchorCtr="0">
            <a:spAutoFit/>
          </a:bodyPr>
          <a:lstStyle/>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Wage Threshold: Value = Attainment + X Wage</a:t>
            </a:r>
            <a:endParaRPr sz="2800" b="0" i="0" u="none" strike="noStrike" cap="none">
              <a:solidFill>
                <a:srgbClr val="000000"/>
              </a:solidFill>
              <a:latin typeface="Josefin Sans Light"/>
              <a:ea typeface="Josefin Sans Light"/>
              <a:cs typeface="Josefin Sans Light"/>
              <a:sym typeface="Josefin Sans Light"/>
            </a:endParaRPr>
          </a:p>
          <a:p>
            <a:pPr marL="914400" marR="0" lvl="1"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Threshold could be % of high school earnings, MIT Living Wage Calculator, ALICE estimates, or other state-specific estimate</a:t>
            </a:r>
            <a:endParaRPr sz="2800" b="0" i="0" u="none" strike="noStrike" cap="none">
              <a:solidFill>
                <a:srgbClr val="000000"/>
              </a:solidFill>
              <a:latin typeface="Josefin Sans Light"/>
              <a:ea typeface="Josefin Sans Light"/>
              <a:cs typeface="Josefin Sans Light"/>
              <a:sym typeface="Josefin Sans Light"/>
            </a:endParaRPr>
          </a:p>
          <a:p>
            <a:pPr marL="914400" marR="0" lvl="0" indent="0" algn="l" rtl="0">
              <a:lnSpc>
                <a:spcPct val="119964"/>
              </a:lnSpc>
              <a:spcBef>
                <a:spcPts val="0"/>
              </a:spcBef>
              <a:spcAft>
                <a:spcPts val="0"/>
              </a:spcAft>
              <a:buClr>
                <a:srgbClr val="000000"/>
              </a:buClr>
              <a:buSzPts val="2800"/>
              <a:buFont typeface="Arial"/>
              <a:buNone/>
            </a:pP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Potential Non-Financial Dimensions of Value (separate or combined with financial dimension)</a:t>
            </a:r>
            <a:endParaRPr sz="2800" b="0" i="0" u="none" strike="noStrike" cap="none">
              <a:solidFill>
                <a:srgbClr val="000000"/>
              </a:solidFill>
              <a:latin typeface="Josefin Sans"/>
              <a:ea typeface="Josefin Sans"/>
              <a:cs typeface="Josefin Sans"/>
              <a:sym typeface="Josefin Sans"/>
            </a:endParaRPr>
          </a:p>
          <a:p>
            <a:pPr marL="914400" marR="0" lvl="1"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State-Defined High Priority Fields (e.g. program/occupations driving strategic economic priorities)</a:t>
            </a:r>
            <a:endParaRPr sz="2800" b="0" i="0" u="none" strike="noStrike" cap="none">
              <a:solidFill>
                <a:srgbClr val="000000"/>
              </a:solidFill>
              <a:latin typeface="Josefin Sans Light"/>
              <a:ea typeface="Josefin Sans Light"/>
              <a:cs typeface="Josefin Sans Light"/>
              <a:sym typeface="Josefin Sans Light"/>
            </a:endParaRPr>
          </a:p>
          <a:p>
            <a:pPr marL="914400" marR="0" lvl="1"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Financial Independence (e.g. low rates of food stamp or Medicaid recipiency) </a:t>
            </a:r>
            <a:endParaRPr sz="2800" b="0" i="0" u="none" strike="noStrike" cap="none">
              <a:solidFill>
                <a:srgbClr val="000000"/>
              </a:solidFill>
              <a:latin typeface="Josefin Sans Light"/>
              <a:ea typeface="Josefin Sans Light"/>
              <a:cs typeface="Josefin Sans Light"/>
              <a:sym typeface="Josefin Sans Light"/>
            </a:endParaRPr>
          </a:p>
          <a:p>
            <a:pPr marL="914400" marR="0" lvl="1"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Other Well-Being Indicators (e.g. homeownership) </a:t>
            </a:r>
            <a:endParaRPr sz="2800" b="0" i="0" u="none" strike="noStrike" cap="none">
              <a:solidFill>
                <a:srgbClr val="000000"/>
              </a:solidFill>
              <a:latin typeface="Josefin Sans"/>
              <a:ea typeface="Josefin Sans"/>
              <a:cs typeface="Josefin Sans"/>
              <a:sym typeface="Josefi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3ca544872c3_2_0" descr="A couple of students standing in front of a window&#10;&#10;AI-generated content may be incorrect."/>
          <p:cNvPicPr preferRelativeResize="0"/>
          <p:nvPr/>
        </p:nvPicPr>
        <p:blipFill rotWithShape="1">
          <a:blip r:embed="rId3">
            <a:alphaModFix/>
          </a:blip>
          <a:srcRect t="28551" b="39138"/>
          <a:stretch/>
        </p:blipFill>
        <p:spPr>
          <a:xfrm>
            <a:off x="-3550" y="-2650"/>
            <a:ext cx="18362423" cy="2468549"/>
          </a:xfrm>
          <a:prstGeom prst="rect">
            <a:avLst/>
          </a:prstGeom>
          <a:noFill/>
          <a:ln>
            <a:noFill/>
          </a:ln>
        </p:spPr>
      </p:pic>
      <p:sp>
        <p:nvSpPr>
          <p:cNvPr id="529" name="Google Shape;529;g3ca544872c3_2_0"/>
          <p:cNvSpPr txBox="1"/>
          <p:nvPr/>
        </p:nvSpPr>
        <p:spPr>
          <a:xfrm>
            <a:off x="1058463" y="998188"/>
            <a:ext cx="16238400" cy="1015800"/>
          </a:xfrm>
          <a:prstGeom prst="rect">
            <a:avLst/>
          </a:prstGeom>
          <a:noFill/>
          <a:ln>
            <a:noFill/>
          </a:ln>
        </p:spPr>
        <p:txBody>
          <a:bodyPr spcFirstLastPara="1" wrap="square" lIns="0" tIns="0" rIns="0" bIns="0" anchor="t" anchorCtr="0">
            <a:spAutoFit/>
          </a:bodyPr>
          <a:lstStyle/>
          <a:p>
            <a:pPr marL="0" marR="0" lvl="0" indent="0" algn="ctr" rtl="0">
              <a:lnSpc>
                <a:spcPct val="136636"/>
              </a:lnSpc>
              <a:spcBef>
                <a:spcPts val="0"/>
              </a:spcBef>
              <a:spcAft>
                <a:spcPts val="0"/>
              </a:spcAft>
              <a:buClr>
                <a:srgbClr val="000000"/>
              </a:buClr>
              <a:buSzPts val="6600"/>
              <a:buFont typeface="Arial"/>
              <a:buNone/>
            </a:pPr>
            <a:r>
              <a:rPr lang="en-US" sz="6600" b="1" i="0" u="none" strike="noStrike" cap="none">
                <a:solidFill>
                  <a:srgbClr val="D9D5DC"/>
                </a:solidFill>
                <a:latin typeface="Josefin Sans SemiBold"/>
                <a:ea typeface="Josefin Sans SemiBold"/>
                <a:cs typeface="Josefin Sans SemiBold"/>
                <a:sym typeface="Josefin Sans SemiBold"/>
              </a:rPr>
              <a:t>Elements of Strong Attainment Goals</a:t>
            </a:r>
            <a:endParaRPr sz="1400" b="0" i="0" u="none" strike="noStrike" cap="none">
              <a:solidFill>
                <a:srgbClr val="000000"/>
              </a:solidFill>
              <a:latin typeface="Arial"/>
              <a:ea typeface="Arial"/>
              <a:cs typeface="Arial"/>
              <a:sym typeface="Arial"/>
            </a:endParaRPr>
          </a:p>
        </p:txBody>
      </p:sp>
      <p:sp>
        <p:nvSpPr>
          <p:cNvPr id="530" name="Google Shape;530;g3ca544872c3_2_0"/>
          <p:cNvSpPr txBox="1"/>
          <p:nvPr/>
        </p:nvSpPr>
        <p:spPr>
          <a:xfrm>
            <a:off x="2047950" y="2843850"/>
            <a:ext cx="14237700" cy="7337100"/>
          </a:xfrm>
          <a:prstGeom prst="rect">
            <a:avLst/>
          </a:prstGeom>
          <a:noFill/>
          <a:ln>
            <a:noFill/>
          </a:ln>
        </p:spPr>
        <p:txBody>
          <a:bodyPr spcFirstLastPara="1" wrap="square" lIns="0" tIns="0" rIns="0" bIns="0" anchor="t" anchorCtr="0">
            <a:spAutoFit/>
          </a:bodyPr>
          <a:lstStyle/>
          <a:p>
            <a:pPr marL="457200" marR="0" lvl="0" indent="-381000" algn="l" rtl="0">
              <a:lnSpc>
                <a:spcPct val="139958"/>
              </a:lnSpc>
              <a:spcBef>
                <a:spcPts val="0"/>
              </a:spcBef>
              <a:spcAft>
                <a:spcPts val="0"/>
              </a:spcAft>
              <a:buClr>
                <a:srgbClr val="000000"/>
              </a:buClr>
              <a:buSzPts val="2400"/>
              <a:buFont typeface="Josefin Sans Light"/>
              <a:buChar char="✓"/>
            </a:pPr>
            <a:r>
              <a:rPr lang="en-US" sz="2600" b="1" i="0" u="none" strike="noStrike" cap="none">
                <a:solidFill>
                  <a:srgbClr val="000000"/>
                </a:solidFill>
                <a:latin typeface="Josefin Sans"/>
                <a:ea typeface="Josefin Sans"/>
                <a:cs typeface="Josefin Sans"/>
                <a:sym typeface="Josefin Sans"/>
              </a:rPr>
              <a:t>Quantifiable and Measurable</a:t>
            </a:r>
            <a:r>
              <a:rPr lang="en-US" sz="2400" b="0" i="0" u="none" strike="noStrike" cap="none">
                <a:solidFill>
                  <a:srgbClr val="000000"/>
                </a:solidFill>
                <a:latin typeface="Josefin Sans Light"/>
                <a:ea typeface="Josefin Sans Light"/>
                <a:cs typeface="Josefin Sans Light"/>
                <a:sym typeface="Josefin Sans Light"/>
              </a:rPr>
              <a:t>, being a number or percent of the population that can be measured over time and is informed by state workforce needs</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Value-Centered</a:t>
            </a:r>
            <a:r>
              <a:rPr lang="en-US" sz="2400" b="0" i="0" u="none" strike="noStrike" cap="none">
                <a:solidFill>
                  <a:srgbClr val="000000"/>
                </a:solidFill>
                <a:latin typeface="Josefin Sans Light"/>
                <a:ea typeface="Josefin Sans Light"/>
                <a:cs typeface="Josefin Sans Light"/>
                <a:sym typeface="Josefin Sans Light"/>
              </a:rPr>
              <a:t> including a measure of value that at minimum recognizes economic return of postsecondary education</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Defined Population</a:t>
            </a:r>
            <a:r>
              <a:rPr lang="en-US" sz="2400" b="0" i="0" u="none" strike="noStrike" cap="none">
                <a:solidFill>
                  <a:srgbClr val="000000"/>
                </a:solidFill>
                <a:latin typeface="Josefin Sans Light"/>
                <a:ea typeface="Josefin Sans Light"/>
                <a:cs typeface="Josefin Sans Light"/>
                <a:sym typeface="Josefin Sans Light"/>
              </a:rPr>
              <a:t>, specifying the population, age range, and any focus groups for closing gaps in economic opportunity </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Time Bound</a:t>
            </a:r>
            <a:r>
              <a:rPr lang="en-US" sz="2400" b="0" i="0" u="none" strike="noStrike" cap="none">
                <a:solidFill>
                  <a:srgbClr val="000000"/>
                </a:solidFill>
                <a:latin typeface="Josefin Sans Light"/>
                <a:ea typeface="Josefin Sans Light"/>
                <a:cs typeface="Josefin Sans Light"/>
                <a:sym typeface="Josefin Sans Light"/>
              </a:rPr>
              <a:t>, having a clear target date to demonstrate commitment</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Ambitious and Achievable</a:t>
            </a:r>
            <a:r>
              <a:rPr lang="en-US" sz="2400" b="0" i="0" u="none" strike="noStrike" cap="none">
                <a:solidFill>
                  <a:srgbClr val="000000"/>
                </a:solidFill>
                <a:latin typeface="Josefin Sans Light"/>
                <a:ea typeface="Josefin Sans Light"/>
                <a:cs typeface="Josefin Sans Light"/>
                <a:sym typeface="Josefin Sans Light"/>
              </a:rPr>
              <a:t>, being attainable while still requiring a change to the status quo</a:t>
            </a:r>
            <a:br>
              <a:rPr lang="en-US" sz="2400" b="0" i="0" u="none" strike="noStrike" cap="none">
                <a:solidFill>
                  <a:srgbClr val="000000"/>
                </a:solidFill>
                <a:latin typeface="Josefin Sans Light"/>
                <a:ea typeface="Josefin Sans Light"/>
                <a:cs typeface="Josefin Sans Light"/>
                <a:sym typeface="Josefin Sans Light"/>
              </a:rPr>
            </a:br>
            <a:endParaRPr sz="2400" b="0" i="0" u="none" strike="noStrike" cap="none">
              <a:solidFill>
                <a:srgbClr val="000000"/>
              </a:solidFill>
              <a:latin typeface="Josefin Sans Light"/>
              <a:ea typeface="Josefin Sans Light"/>
              <a:cs typeface="Josefin Sans Light"/>
              <a:sym typeface="Josefin Sans Light"/>
            </a:endParaRPr>
          </a:p>
          <a:p>
            <a:pPr marL="457200" marR="0" lvl="0" indent="-361950" algn="l" rtl="0">
              <a:lnSpc>
                <a:spcPct val="139958"/>
              </a:lnSpc>
              <a:spcBef>
                <a:spcPts val="0"/>
              </a:spcBef>
              <a:spcAft>
                <a:spcPts val="0"/>
              </a:spcAft>
              <a:buClr>
                <a:srgbClr val="000000"/>
              </a:buClr>
              <a:buSzPts val="2100"/>
              <a:buFont typeface="Josefin Sans Light"/>
              <a:buChar char="✓"/>
            </a:pPr>
            <a:r>
              <a:rPr lang="en-US" sz="2600" b="1" i="0" u="none" strike="noStrike" cap="none">
                <a:solidFill>
                  <a:srgbClr val="000000"/>
                </a:solidFill>
                <a:latin typeface="Josefin Sans"/>
                <a:ea typeface="Josefin Sans"/>
                <a:cs typeface="Josefin Sans"/>
                <a:sym typeface="Josefin Sans"/>
              </a:rPr>
              <a:t>Formally Set</a:t>
            </a:r>
            <a:r>
              <a:rPr lang="en-US" sz="2400" b="0" i="0" u="none" strike="noStrike" cap="none">
                <a:solidFill>
                  <a:srgbClr val="000000"/>
                </a:solidFill>
                <a:latin typeface="Josefin Sans Light"/>
                <a:ea typeface="Josefin Sans Light"/>
                <a:cs typeface="Josefin Sans Light"/>
                <a:sym typeface="Josefin Sans Light"/>
              </a:rPr>
              <a:t>, being adopted through statute, strategic plan, executive order, etc.</a:t>
            </a:r>
            <a:endParaRPr sz="2400" b="0" i="0" u="none" strike="noStrike" cap="none">
              <a:solidFill>
                <a:srgbClr val="000000"/>
              </a:solidFill>
              <a:latin typeface="Josefin Sans Light"/>
              <a:ea typeface="Josefin Sans Light"/>
              <a:cs typeface="Josefin Sans Light"/>
              <a:sym typeface="Josefin Sans Light"/>
            </a:endParaRPr>
          </a:p>
        </p:txBody>
      </p:sp>
      <p:sp>
        <p:nvSpPr>
          <p:cNvPr id="531" name="Google Shape;531;g3ca544872c3_2_0"/>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32" name="Google Shape;532;g3ca544872c3_2_0"/>
          <p:cNvPicPr preferRelativeResize="0"/>
          <p:nvPr/>
        </p:nvPicPr>
        <p:blipFill rotWithShape="1">
          <a:blip r:embed="rId5">
            <a:alphaModFix/>
          </a:blip>
          <a:srcRect/>
          <a:stretch/>
        </p:blipFill>
        <p:spPr>
          <a:xfrm>
            <a:off x="1060224" y="5887842"/>
            <a:ext cx="698200" cy="707897"/>
          </a:xfrm>
          <a:prstGeom prst="rect">
            <a:avLst/>
          </a:prstGeom>
          <a:noFill/>
          <a:ln>
            <a:noFill/>
          </a:ln>
        </p:spPr>
      </p:pic>
      <p:pic>
        <p:nvPicPr>
          <p:cNvPr id="533" name="Google Shape;533;g3ca544872c3_2_0"/>
          <p:cNvPicPr preferRelativeResize="0"/>
          <p:nvPr/>
        </p:nvPicPr>
        <p:blipFill rotWithShape="1">
          <a:blip r:embed="rId6">
            <a:alphaModFix/>
          </a:blip>
          <a:srcRect/>
          <a:stretch/>
        </p:blipFill>
        <p:spPr>
          <a:xfrm>
            <a:off x="1060224" y="2721088"/>
            <a:ext cx="698200" cy="707900"/>
          </a:xfrm>
          <a:prstGeom prst="rect">
            <a:avLst/>
          </a:prstGeom>
          <a:noFill/>
          <a:ln>
            <a:noFill/>
          </a:ln>
        </p:spPr>
      </p:pic>
      <p:pic>
        <p:nvPicPr>
          <p:cNvPr id="534" name="Google Shape;534;g3ca544872c3_2_0"/>
          <p:cNvPicPr preferRelativeResize="0"/>
          <p:nvPr/>
        </p:nvPicPr>
        <p:blipFill rotWithShape="1">
          <a:blip r:embed="rId7">
            <a:alphaModFix/>
          </a:blip>
          <a:srcRect/>
          <a:stretch/>
        </p:blipFill>
        <p:spPr>
          <a:xfrm>
            <a:off x="1060225" y="7363669"/>
            <a:ext cx="698200" cy="707912"/>
          </a:xfrm>
          <a:prstGeom prst="rect">
            <a:avLst/>
          </a:prstGeom>
          <a:noFill/>
          <a:ln>
            <a:noFill/>
          </a:ln>
        </p:spPr>
      </p:pic>
      <p:pic>
        <p:nvPicPr>
          <p:cNvPr id="535" name="Google Shape;535;g3ca544872c3_2_0"/>
          <p:cNvPicPr preferRelativeResize="0"/>
          <p:nvPr/>
        </p:nvPicPr>
        <p:blipFill rotWithShape="1">
          <a:blip r:embed="rId8">
            <a:alphaModFix/>
          </a:blip>
          <a:srcRect/>
          <a:stretch/>
        </p:blipFill>
        <p:spPr>
          <a:xfrm>
            <a:off x="1060225" y="8481085"/>
            <a:ext cx="698200" cy="698200"/>
          </a:xfrm>
          <a:prstGeom prst="rect">
            <a:avLst/>
          </a:prstGeom>
          <a:noFill/>
          <a:ln>
            <a:noFill/>
          </a:ln>
        </p:spPr>
      </p:pic>
      <p:pic>
        <p:nvPicPr>
          <p:cNvPr id="536" name="Google Shape;536;g3ca544872c3_2_0" descr="Investment Icon (Provided by Getty Images)"/>
          <p:cNvPicPr preferRelativeResize="0"/>
          <p:nvPr/>
        </p:nvPicPr>
        <p:blipFill rotWithShape="1">
          <a:blip r:embed="rId9">
            <a:alphaModFix/>
          </a:blip>
          <a:srcRect/>
          <a:stretch/>
        </p:blipFill>
        <p:spPr>
          <a:xfrm>
            <a:off x="963913" y="4136111"/>
            <a:ext cx="890824" cy="890824"/>
          </a:xfrm>
          <a:prstGeom prst="rect">
            <a:avLst/>
          </a:prstGeom>
          <a:noFill/>
          <a:ln>
            <a:noFill/>
          </a:ln>
        </p:spPr>
      </p:pic>
      <p:pic>
        <p:nvPicPr>
          <p:cNvPr id="537" name="Google Shape;537;g3ca544872c3_2_0" descr="A logo with text on it&#10;&#10;AI-generated content may be incorrect."/>
          <p:cNvPicPr preferRelativeResize="0"/>
          <p:nvPr/>
        </p:nvPicPr>
        <p:blipFill rotWithShape="1">
          <a:blip r:embed="rId10">
            <a:alphaModFix/>
          </a:blip>
          <a:srcRect/>
          <a:stretch/>
        </p:blipFill>
        <p:spPr>
          <a:xfrm>
            <a:off x="15085735" y="9256425"/>
            <a:ext cx="3030900" cy="841250"/>
          </a:xfrm>
          <a:prstGeom prst="rect">
            <a:avLst/>
          </a:prstGeom>
          <a:noFill/>
          <a:ln>
            <a:noFill/>
          </a:ln>
        </p:spPr>
      </p:pic>
      <p:pic>
        <p:nvPicPr>
          <p:cNvPr id="538" name="Google Shape;538;g3ca544872c3_2_0" descr="Group of people with common interests line icon, Black Friday concept, customer service sign on white background, group of good buyers icon in outline style for mobile. Vector graphics. (Provided by Getty Images)"/>
          <p:cNvPicPr preferRelativeResize="0"/>
          <p:nvPr/>
        </p:nvPicPr>
        <p:blipFill rotWithShape="1">
          <a:blip r:embed="rId11">
            <a:alphaModFix/>
          </a:blip>
          <a:srcRect/>
          <a:stretch/>
        </p:blipFill>
        <p:spPr>
          <a:xfrm>
            <a:off x="1060225" y="9588810"/>
            <a:ext cx="698199" cy="698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g3bc1b222f9e_0_1416"/>
          <p:cNvPicPr preferRelativeResize="0"/>
          <p:nvPr/>
        </p:nvPicPr>
        <p:blipFill rotWithShape="1">
          <a:blip r:embed="rId3">
            <a:alphaModFix amt="50000"/>
          </a:blip>
          <a:srcRect t="4858" b="33013"/>
          <a:stretch/>
        </p:blipFill>
        <p:spPr>
          <a:xfrm>
            <a:off x="0" y="-68766"/>
            <a:ext cx="18288000" cy="7574466"/>
          </a:xfrm>
          <a:prstGeom prst="rect">
            <a:avLst/>
          </a:prstGeom>
          <a:noFill/>
          <a:ln>
            <a:noFill/>
          </a:ln>
        </p:spPr>
      </p:pic>
      <p:sp>
        <p:nvSpPr>
          <p:cNvPr id="544" name="Google Shape;544;g3bc1b222f9e_0_1416"/>
          <p:cNvSpPr txBox="1"/>
          <p:nvPr/>
        </p:nvSpPr>
        <p:spPr>
          <a:xfrm>
            <a:off x="3711853" y="3102703"/>
            <a:ext cx="11096100" cy="1231500"/>
          </a:xfrm>
          <a:prstGeom prst="rect">
            <a:avLst/>
          </a:prstGeom>
          <a:noFill/>
          <a:ln>
            <a:noFill/>
          </a:ln>
        </p:spPr>
        <p:txBody>
          <a:bodyPr spcFirstLastPara="1" wrap="square" lIns="0" tIns="0" rIns="0" bIns="0" anchor="t" anchorCtr="0">
            <a:spAutoFit/>
          </a:bodyPr>
          <a:lstStyle/>
          <a:p>
            <a:pPr marL="0" marR="0" lvl="0" indent="0" algn="ctr" rtl="0">
              <a:lnSpc>
                <a:spcPct val="112725"/>
              </a:lnSpc>
              <a:spcBef>
                <a:spcPts val="0"/>
              </a:spcBef>
              <a:spcAft>
                <a:spcPts val="0"/>
              </a:spcAft>
              <a:buClr>
                <a:srgbClr val="000000"/>
              </a:buClr>
              <a:buSzPts val="8000"/>
              <a:buFont typeface="Arial"/>
              <a:buNone/>
            </a:pPr>
            <a:r>
              <a:rPr lang="en-US" sz="8000" b="1" i="0" u="none" strike="noStrike" cap="none">
                <a:solidFill>
                  <a:schemeClr val="dk1"/>
                </a:solidFill>
                <a:latin typeface="Josefin Sans SemiBold"/>
                <a:ea typeface="Josefin Sans SemiBold"/>
                <a:cs typeface="Josefin Sans SemiBold"/>
                <a:sym typeface="Josefin Sans SemiBold"/>
              </a:rPr>
              <a:t>Discussion</a:t>
            </a:r>
            <a:endParaRPr sz="1400" b="0" i="0" u="none" strike="noStrike" cap="none">
              <a:solidFill>
                <a:srgbClr val="000000"/>
              </a:solidFill>
              <a:latin typeface="Arial"/>
              <a:ea typeface="Arial"/>
              <a:cs typeface="Arial"/>
              <a:sym typeface="Arial"/>
            </a:endParaRPr>
          </a:p>
        </p:txBody>
      </p:sp>
      <p:sp>
        <p:nvSpPr>
          <p:cNvPr id="545" name="Google Shape;545;g3bc1b222f9e_0_1416"/>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46" name="Google Shape;546;g3bc1b222f9e_0_1416"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pic>
        <p:nvPicPr>
          <p:cNvPr id="551" name="Google Shape;551;g3bc1b222f9e_0_1549"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552" name="Google Shape;552;g3bc1b222f9e_0_1549"/>
          <p:cNvSpPr txBox="1"/>
          <p:nvPr/>
        </p:nvSpPr>
        <p:spPr>
          <a:xfrm>
            <a:off x="10454550" y="1430725"/>
            <a:ext cx="74235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Closing</a:t>
            </a:r>
            <a:endParaRPr sz="1400" b="0" i="0" u="none" strike="noStrike" cap="none">
              <a:solidFill>
                <a:srgbClr val="000000"/>
              </a:solidFill>
              <a:latin typeface="Arial"/>
              <a:ea typeface="Arial"/>
              <a:cs typeface="Arial"/>
              <a:sym typeface="Arial"/>
            </a:endParaRPr>
          </a:p>
        </p:txBody>
      </p:sp>
      <p:sp>
        <p:nvSpPr>
          <p:cNvPr id="553" name="Google Shape;553;g3bc1b222f9e_0_1549"/>
          <p:cNvSpPr txBox="1"/>
          <p:nvPr/>
        </p:nvSpPr>
        <p:spPr>
          <a:xfrm>
            <a:off x="10538300" y="2800642"/>
            <a:ext cx="7339800" cy="3016200"/>
          </a:xfrm>
          <a:prstGeom prst="rect">
            <a:avLst/>
          </a:prstGeom>
          <a:noFill/>
          <a:ln>
            <a:noFill/>
          </a:ln>
        </p:spPr>
        <p:txBody>
          <a:bodyPr spcFirstLastPara="1" wrap="square" lIns="0" tIns="0" rIns="0" bIns="0" anchor="t" anchorCtr="0">
            <a:spAutoFit/>
          </a:bodyPr>
          <a:lstStyle/>
          <a:p>
            <a:pPr marL="457200" marR="0" lvl="0" indent="-406400" algn="l" rtl="0">
              <a:lnSpc>
                <a:spcPct val="119964"/>
              </a:lnSpc>
              <a:spcBef>
                <a:spcPts val="0"/>
              </a:spcBef>
              <a:spcAft>
                <a:spcPts val="0"/>
              </a:spcAft>
              <a:buClr>
                <a:srgbClr val="000000"/>
              </a:buClr>
              <a:buSzPts val="2800"/>
              <a:buFont typeface="Josefin Sans Light"/>
              <a:buChar char="●"/>
            </a:pPr>
            <a:r>
              <a:rPr lang="en-US" sz="2800" b="0" i="0" u="none" strike="noStrike" cap="none">
                <a:solidFill>
                  <a:srgbClr val="000000"/>
                </a:solidFill>
                <a:latin typeface="Josefin Sans Light"/>
                <a:ea typeface="Josefin Sans Light"/>
                <a:cs typeface="Josefin Sans Light"/>
                <a:sym typeface="Josefin Sans Light"/>
              </a:rPr>
              <a:t>Reach out with follow-up questions </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0" algn="l" rtl="0">
              <a:lnSpc>
                <a:spcPct val="119964"/>
              </a:lnSpc>
              <a:spcBef>
                <a:spcPts val="0"/>
              </a:spcBef>
              <a:spcAft>
                <a:spcPts val="0"/>
              </a:spcAft>
              <a:buClr>
                <a:srgbClr val="000000"/>
              </a:buClr>
              <a:buSzPts val="2800"/>
              <a:buFont typeface="Arial"/>
              <a:buNone/>
            </a:pP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1" i="0" u="none" strike="noStrike" cap="none">
                <a:solidFill>
                  <a:srgbClr val="000000"/>
                </a:solidFill>
                <a:latin typeface="Josefin Sans"/>
                <a:ea typeface="Josefin Sans"/>
                <a:cs typeface="Josefin Sans"/>
                <a:sym typeface="Josefin Sans"/>
              </a:rPr>
              <a:t>Date TBD</a:t>
            </a:r>
            <a:r>
              <a:rPr lang="en-US" sz="2800" b="0" i="0" u="none" strike="noStrike" cap="none">
                <a:solidFill>
                  <a:srgbClr val="000000"/>
                </a:solidFill>
                <a:latin typeface="Josefin Sans Light"/>
                <a:ea typeface="Josefin Sans Light"/>
                <a:cs typeface="Josefin Sans Light"/>
                <a:sym typeface="Josefin Sans Light"/>
              </a:rPr>
              <a:t>: learning opportunity for state-specific attainment data analysis</a:t>
            </a:r>
            <a:endParaRPr sz="2800" b="0" i="0" u="none" strike="noStrike" cap="none">
              <a:solidFill>
                <a:srgbClr val="000000"/>
              </a:solidFill>
              <a:latin typeface="Josefin Sans Light"/>
              <a:ea typeface="Josefin Sans Light"/>
              <a:cs typeface="Josefin Sans Light"/>
              <a:sym typeface="Josefin Sans Light"/>
            </a:endParaRPr>
          </a:p>
          <a:p>
            <a:pPr marL="457200" marR="0" lvl="0" indent="-406400" algn="l" rtl="0">
              <a:lnSpc>
                <a:spcPct val="119964"/>
              </a:lnSpc>
              <a:spcBef>
                <a:spcPts val="0"/>
              </a:spcBef>
              <a:spcAft>
                <a:spcPts val="0"/>
              </a:spcAft>
              <a:buClr>
                <a:srgbClr val="000000"/>
              </a:buClr>
              <a:buSzPts val="2800"/>
              <a:buFont typeface="Josefin Sans Light"/>
              <a:buChar char="●"/>
            </a:pPr>
            <a:r>
              <a:rPr lang="en-US" sz="2800" b="1" i="0" u="none" strike="noStrike" cap="none">
                <a:solidFill>
                  <a:srgbClr val="000000"/>
                </a:solidFill>
                <a:latin typeface="Josefin Sans"/>
                <a:ea typeface="Josefin Sans"/>
                <a:cs typeface="Josefin Sans"/>
                <a:sym typeface="Josefin Sans"/>
              </a:rPr>
              <a:t>March 19 at 12:30pm ET</a:t>
            </a:r>
            <a:r>
              <a:rPr lang="en-US" sz="2800" b="0" i="0" u="none" strike="noStrike" cap="none">
                <a:solidFill>
                  <a:srgbClr val="000000"/>
                </a:solidFill>
                <a:latin typeface="Josefin Sans Light"/>
                <a:ea typeface="Josefin Sans Light"/>
                <a:cs typeface="Josefin Sans Light"/>
                <a:sym typeface="Josefin Sans Light"/>
              </a:rPr>
              <a:t>: Webinar on Strategic Support of Priority Populations</a:t>
            </a:r>
            <a:endParaRPr sz="2800" b="0" i="0" u="none" strike="noStrike" cap="none">
              <a:solidFill>
                <a:srgbClr val="000000"/>
              </a:solidFill>
              <a:latin typeface="Josefin Sans Light"/>
              <a:ea typeface="Josefin Sans Light"/>
              <a:cs typeface="Josefin Sans Light"/>
              <a:sym typeface="Josefin Sans Light"/>
            </a:endParaRPr>
          </a:p>
        </p:txBody>
      </p:sp>
      <p:pic>
        <p:nvPicPr>
          <p:cNvPr id="554" name="Google Shape;554;g3bc1b222f9e_0_1549"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555" name="Google Shape;555;g3bc1b222f9e_0_1549"/>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6" name="Google Shape;556;g3bc1b222f9e_0_1549"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pic>
        <p:nvPicPr>
          <p:cNvPr id="557" name="Google Shape;557;g3bc1b222f9e_0_1549" title="iStock-1473707800.jpg"/>
          <p:cNvPicPr preferRelativeResize="0"/>
          <p:nvPr/>
        </p:nvPicPr>
        <p:blipFill rotWithShape="1">
          <a:blip r:embed="rId6">
            <a:alphaModFix/>
          </a:blip>
          <a:srcRect l="4102" r="4111"/>
          <a:stretch/>
        </p:blipFill>
        <p:spPr>
          <a:xfrm>
            <a:off x="-42568" y="1333500"/>
            <a:ext cx="10164869" cy="73811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3bc1b222f9e_0_26" descr="A blue and white background&#10;&#10;AI-generated content may be incorrect."/>
          <p:cNvPicPr preferRelativeResize="0"/>
          <p:nvPr/>
        </p:nvPicPr>
        <p:blipFill rotWithShape="1">
          <a:blip r:embed="rId3">
            <a:alphaModFix/>
          </a:blip>
          <a:srcRect/>
          <a:stretch/>
        </p:blipFill>
        <p:spPr>
          <a:xfrm>
            <a:off x="0" y="886"/>
            <a:ext cx="18364198" cy="10286999"/>
          </a:xfrm>
          <a:prstGeom prst="rect">
            <a:avLst/>
          </a:prstGeom>
          <a:noFill/>
          <a:ln>
            <a:noFill/>
          </a:ln>
        </p:spPr>
      </p:pic>
      <p:sp>
        <p:nvSpPr>
          <p:cNvPr id="235" name="Google Shape;235;g3bc1b222f9e_0_26"/>
          <p:cNvSpPr txBox="1"/>
          <p:nvPr/>
        </p:nvSpPr>
        <p:spPr>
          <a:xfrm>
            <a:off x="1526424" y="3993452"/>
            <a:ext cx="6275700" cy="1015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D9D5DC"/>
                </a:solidFill>
                <a:latin typeface="Josefin Sans SemiBold"/>
                <a:ea typeface="Josefin Sans SemiBold"/>
                <a:cs typeface="Josefin Sans SemiBold"/>
                <a:sym typeface="Josefin Sans SemiBold"/>
              </a:rPr>
              <a:t>Goal 2040</a:t>
            </a:r>
            <a:endParaRPr sz="1400" b="0" i="0" u="none" strike="noStrike" cap="none">
              <a:solidFill>
                <a:srgbClr val="000000"/>
              </a:solidFill>
              <a:latin typeface="Arial"/>
              <a:ea typeface="Arial"/>
              <a:cs typeface="Arial"/>
              <a:sym typeface="Arial"/>
            </a:endParaRPr>
          </a:p>
        </p:txBody>
      </p:sp>
      <p:sp>
        <p:nvSpPr>
          <p:cNvPr id="236" name="Google Shape;236;g3bc1b222f9e_0_26"/>
          <p:cNvSpPr txBox="1"/>
          <p:nvPr/>
        </p:nvSpPr>
        <p:spPr>
          <a:xfrm>
            <a:off x="875875" y="5426038"/>
            <a:ext cx="7576800" cy="677400"/>
          </a:xfrm>
          <a:prstGeom prst="rect">
            <a:avLst/>
          </a:prstGeom>
          <a:noFill/>
          <a:ln>
            <a:noFill/>
          </a:ln>
        </p:spPr>
        <p:txBody>
          <a:bodyPr spcFirstLastPara="1" wrap="square" lIns="0" tIns="0" rIns="0" bIns="0" anchor="t" anchorCtr="0">
            <a:spAutoFit/>
          </a:bodyPr>
          <a:lstStyle/>
          <a:p>
            <a:pPr marL="0" marR="0" lvl="0" indent="0" algn="ctr" rtl="0">
              <a:lnSpc>
                <a:spcPct val="133333"/>
              </a:lnSpc>
              <a:spcBef>
                <a:spcPts val="0"/>
              </a:spcBef>
              <a:spcAft>
                <a:spcPts val="0"/>
              </a:spcAft>
              <a:buClr>
                <a:srgbClr val="000000"/>
              </a:buClr>
              <a:buSzPts val="4400"/>
              <a:buFont typeface="Arial"/>
              <a:buNone/>
            </a:pPr>
            <a:r>
              <a:rPr lang="en-US" sz="4400" b="1" i="0" u="none" strike="noStrike" cap="none">
                <a:solidFill>
                  <a:srgbClr val="33254A"/>
                </a:solidFill>
                <a:latin typeface="Josefin Sans Medium"/>
                <a:ea typeface="Josefin Sans Medium"/>
                <a:cs typeface="Josefin Sans Medium"/>
                <a:sym typeface="Josefin Sans Medium"/>
              </a:rPr>
              <a:t>Understanding the “Why”</a:t>
            </a:r>
            <a:endParaRPr sz="2200" b="0" i="0" u="none" strike="noStrike" cap="none">
              <a:solidFill>
                <a:srgbClr val="000000"/>
              </a:solidFill>
              <a:latin typeface="Arial"/>
              <a:ea typeface="Arial"/>
              <a:cs typeface="Arial"/>
              <a:sym typeface="Arial"/>
            </a:endParaRPr>
          </a:p>
        </p:txBody>
      </p:sp>
      <p:sp>
        <p:nvSpPr>
          <p:cNvPr id="237" name="Google Shape;237;g3bc1b222f9e_0_26"/>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8" name="Google Shape;238;g3bc1b222f9e_0_26" descr="A black and white logo&#10;&#10;AI-generated content may be incorrect."/>
          <p:cNvPicPr preferRelativeResize="0"/>
          <p:nvPr/>
        </p:nvPicPr>
        <p:blipFill rotWithShape="1">
          <a:blip r:embed="rId5">
            <a:alphaModFix/>
          </a:blip>
          <a:srcRect/>
          <a:stretch/>
        </p:blipFill>
        <p:spPr>
          <a:xfrm>
            <a:off x="124133" y="8572500"/>
            <a:ext cx="5227169" cy="1450834"/>
          </a:xfrm>
          <a:prstGeom prst="rect">
            <a:avLst/>
          </a:prstGeom>
          <a:noFill/>
          <a:ln>
            <a:noFill/>
          </a:ln>
        </p:spPr>
      </p:pic>
      <p:sp>
        <p:nvSpPr>
          <p:cNvPr id="239" name="Google Shape;239;g3bc1b222f9e_0_26"/>
          <p:cNvSpPr/>
          <p:nvPr/>
        </p:nvSpPr>
        <p:spPr>
          <a:xfrm>
            <a:off x="8602026" y="1892500"/>
            <a:ext cx="3367200" cy="7008300"/>
          </a:xfrm>
          <a:prstGeom prst="rect">
            <a:avLst/>
          </a:prstGeom>
          <a:solidFill>
            <a:schemeClr val="lt1">
              <a:alpha val="5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g3bc1b222f9e_0_26"/>
          <p:cNvSpPr txBox="1"/>
          <p:nvPr/>
        </p:nvSpPr>
        <p:spPr>
          <a:xfrm>
            <a:off x="8619200" y="5712975"/>
            <a:ext cx="33672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Josefin Sans SemiBold"/>
                <a:ea typeface="Josefin Sans SemiBold"/>
                <a:cs typeface="Josefin Sans SemiBold"/>
                <a:sym typeface="Josefin Sans SemiBold"/>
              </a:rPr>
              <a:t>Dr. Courtney Brown</a:t>
            </a:r>
            <a:endParaRPr sz="1400" b="0" i="0" u="none" strike="noStrike" cap="none">
              <a:solidFill>
                <a:srgbClr val="000000"/>
              </a:solidFill>
              <a:latin typeface="Arial"/>
              <a:ea typeface="Arial"/>
              <a:cs typeface="Arial"/>
              <a:sym typeface="Arial"/>
            </a:endParaRPr>
          </a:p>
        </p:txBody>
      </p:sp>
      <p:sp>
        <p:nvSpPr>
          <p:cNvPr id="241" name="Google Shape;241;g3bc1b222f9e_0_26"/>
          <p:cNvSpPr txBox="1"/>
          <p:nvPr/>
        </p:nvSpPr>
        <p:spPr>
          <a:xfrm>
            <a:off x="8527570" y="6918035"/>
            <a:ext cx="33672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Josefin Sans Medium"/>
                <a:ea typeface="Josefin Sans Medium"/>
                <a:cs typeface="Josefin Sans Medium"/>
                <a:sym typeface="Josefin Sans Medium"/>
              </a:rPr>
              <a:t>Vice President of Impact and Planning, Lumina Foundation</a:t>
            </a:r>
            <a:endParaRPr sz="1400" b="0" i="0" u="none" strike="noStrike" cap="none">
              <a:solidFill>
                <a:srgbClr val="000000"/>
              </a:solidFill>
              <a:latin typeface="Arial"/>
              <a:ea typeface="Arial"/>
              <a:cs typeface="Arial"/>
              <a:sym typeface="Arial"/>
            </a:endParaRPr>
          </a:p>
        </p:txBody>
      </p:sp>
      <p:pic>
        <p:nvPicPr>
          <p:cNvPr id="242" name="Google Shape;242;g3bc1b222f9e_0_26" title="file08-02-2017-courtney300.jpg"/>
          <p:cNvPicPr preferRelativeResize="0"/>
          <p:nvPr/>
        </p:nvPicPr>
        <p:blipFill rotWithShape="1">
          <a:blip r:embed="rId6">
            <a:alphaModFix/>
          </a:blip>
          <a:srcRect/>
          <a:stretch/>
        </p:blipFill>
        <p:spPr>
          <a:xfrm flipH="1">
            <a:off x="8858627" y="2670344"/>
            <a:ext cx="2705100" cy="2705100"/>
          </a:xfrm>
          <a:prstGeom prst="ellipse">
            <a:avLst/>
          </a:prstGeom>
          <a:noFill/>
          <a:ln>
            <a:noFill/>
          </a:ln>
        </p:spPr>
      </p:pic>
      <p:sp>
        <p:nvSpPr>
          <p:cNvPr id="243" name="Google Shape;243;g3bc1b222f9e_0_26"/>
          <p:cNvSpPr/>
          <p:nvPr/>
        </p:nvSpPr>
        <p:spPr>
          <a:xfrm>
            <a:off x="9945780" y="8488673"/>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3bc1b222f9e_0_26"/>
          <p:cNvSpPr/>
          <p:nvPr/>
        </p:nvSpPr>
        <p:spPr>
          <a:xfrm>
            <a:off x="9945780" y="1630912"/>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g3bc1b222f9e_0_26"/>
          <p:cNvSpPr/>
          <p:nvPr/>
        </p:nvSpPr>
        <p:spPr>
          <a:xfrm>
            <a:off x="12921526" y="1886463"/>
            <a:ext cx="3367200" cy="7008300"/>
          </a:xfrm>
          <a:prstGeom prst="rect">
            <a:avLst/>
          </a:prstGeom>
          <a:solidFill>
            <a:schemeClr val="lt1">
              <a:alpha val="5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g3bc1b222f9e_0_26"/>
          <p:cNvSpPr txBox="1"/>
          <p:nvPr/>
        </p:nvSpPr>
        <p:spPr>
          <a:xfrm>
            <a:off x="12921525" y="5723025"/>
            <a:ext cx="3367200" cy="11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Josefin Sans SemiBold"/>
                <a:ea typeface="Josefin Sans SemiBold"/>
                <a:cs typeface="Josefin Sans SemiBold"/>
                <a:sym typeface="Josefin Sans SemiBold"/>
              </a:rPr>
              <a:t>Dr. Chris Mullin</a:t>
            </a:r>
            <a:endParaRPr sz="1400" b="0" i="0" u="none" strike="noStrike" cap="none">
              <a:solidFill>
                <a:srgbClr val="000000"/>
              </a:solidFill>
              <a:latin typeface="Arial"/>
              <a:ea typeface="Arial"/>
              <a:cs typeface="Arial"/>
              <a:sym typeface="Arial"/>
            </a:endParaRPr>
          </a:p>
        </p:txBody>
      </p:sp>
      <p:sp>
        <p:nvSpPr>
          <p:cNvPr id="247" name="Google Shape;247;g3bc1b222f9e_0_26"/>
          <p:cNvSpPr txBox="1"/>
          <p:nvPr/>
        </p:nvSpPr>
        <p:spPr>
          <a:xfrm>
            <a:off x="12901975" y="6918037"/>
            <a:ext cx="3257400" cy="147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Josefin Sans Medium"/>
                <a:ea typeface="Josefin Sans Medium"/>
                <a:cs typeface="Josefin Sans Medium"/>
                <a:sym typeface="Josefin Sans Medium"/>
              </a:rPr>
              <a:t>Strategy Director of Data and Measurement, Lumina Foundation</a:t>
            </a:r>
            <a:endParaRPr sz="1400" b="0" i="0" u="none" strike="noStrike" cap="none">
              <a:solidFill>
                <a:srgbClr val="000000"/>
              </a:solidFill>
              <a:latin typeface="Arial"/>
              <a:ea typeface="Arial"/>
              <a:cs typeface="Arial"/>
              <a:sym typeface="Arial"/>
            </a:endParaRPr>
          </a:p>
        </p:txBody>
      </p:sp>
      <p:pic>
        <p:nvPicPr>
          <p:cNvPr id="248" name="Google Shape;248;g3bc1b222f9e_0_26" title="download (1).jpeg"/>
          <p:cNvPicPr preferRelativeResize="0"/>
          <p:nvPr/>
        </p:nvPicPr>
        <p:blipFill rotWithShape="1">
          <a:blip r:embed="rId7">
            <a:alphaModFix/>
          </a:blip>
          <a:srcRect/>
          <a:stretch/>
        </p:blipFill>
        <p:spPr>
          <a:xfrm flipH="1">
            <a:off x="13178127" y="2664307"/>
            <a:ext cx="2705100" cy="2705100"/>
          </a:xfrm>
          <a:prstGeom prst="ellipse">
            <a:avLst/>
          </a:prstGeom>
          <a:noFill/>
          <a:ln>
            <a:noFill/>
          </a:ln>
        </p:spPr>
      </p:pic>
      <p:sp>
        <p:nvSpPr>
          <p:cNvPr id="249" name="Google Shape;249;g3bc1b222f9e_0_26"/>
          <p:cNvSpPr/>
          <p:nvPr/>
        </p:nvSpPr>
        <p:spPr>
          <a:xfrm>
            <a:off x="14265280" y="8482636"/>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 name="Google Shape;250;g3bc1b222f9e_0_26"/>
          <p:cNvSpPr/>
          <p:nvPr/>
        </p:nvSpPr>
        <p:spPr>
          <a:xfrm>
            <a:off x="14265280" y="1624875"/>
            <a:ext cx="685800" cy="685800"/>
          </a:xfrm>
          <a:prstGeom prst="ellipse">
            <a:avLst/>
          </a:prstGeom>
          <a:solidFill>
            <a:srgbClr val="D9D5D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3bc1b222f9e_0_195"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256" name="Google Shape;256;g3bc1b222f9e_0_195"/>
          <p:cNvSpPr txBox="1"/>
          <p:nvPr/>
        </p:nvSpPr>
        <p:spPr>
          <a:xfrm>
            <a:off x="6781800" y="1907335"/>
            <a:ext cx="11096100" cy="1015800"/>
          </a:xfrm>
          <a:prstGeom prst="rect">
            <a:avLst/>
          </a:prstGeom>
          <a:noFill/>
          <a:ln>
            <a:noFill/>
          </a:ln>
        </p:spPr>
        <p:txBody>
          <a:bodyPr spcFirstLastPara="1" wrap="square" lIns="0" tIns="0" rIns="0" bIns="0" anchor="t" anchorCtr="0">
            <a:spAutoFit/>
          </a:bodyPr>
          <a:lstStyle/>
          <a:p>
            <a:pPr marL="0" marR="0" lvl="0" indent="0" algn="r"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Goal 2040</a:t>
            </a:r>
            <a:endParaRPr sz="1400" b="0" i="0" u="none" strike="noStrike" cap="none">
              <a:solidFill>
                <a:srgbClr val="000000"/>
              </a:solidFill>
              <a:latin typeface="Arial"/>
              <a:ea typeface="Arial"/>
              <a:cs typeface="Arial"/>
              <a:sym typeface="Arial"/>
            </a:endParaRPr>
          </a:p>
        </p:txBody>
      </p:sp>
      <p:sp>
        <p:nvSpPr>
          <p:cNvPr id="257" name="Google Shape;257;g3bc1b222f9e_0_195"/>
          <p:cNvSpPr txBox="1"/>
          <p:nvPr/>
        </p:nvSpPr>
        <p:spPr>
          <a:xfrm>
            <a:off x="10301089" y="3004521"/>
            <a:ext cx="7576800" cy="13545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4000"/>
              <a:buFont typeface="Arial"/>
              <a:buNone/>
            </a:pPr>
            <a:r>
              <a:rPr lang="en-US" sz="4000" b="1" i="0" u="none" strike="noStrike" cap="none">
                <a:solidFill>
                  <a:schemeClr val="dk1"/>
                </a:solidFill>
                <a:latin typeface="Josefin Sans Medium"/>
                <a:ea typeface="Josefin Sans Medium"/>
                <a:cs typeface="Josefin Sans Medium"/>
                <a:sym typeface="Josefin Sans Medium"/>
              </a:rPr>
              <a:t>A Stronger Nation and a Brighter Future</a:t>
            </a:r>
            <a:endParaRPr sz="1400" b="0" i="0" u="none" strike="noStrike" cap="none">
              <a:solidFill>
                <a:srgbClr val="000000"/>
              </a:solidFill>
              <a:latin typeface="Arial"/>
              <a:ea typeface="Arial"/>
              <a:cs typeface="Arial"/>
              <a:sym typeface="Arial"/>
            </a:endParaRPr>
          </a:p>
        </p:txBody>
      </p:sp>
      <p:sp>
        <p:nvSpPr>
          <p:cNvPr id="258" name="Google Shape;258;g3bc1b222f9e_0_195"/>
          <p:cNvSpPr txBox="1"/>
          <p:nvPr/>
        </p:nvSpPr>
        <p:spPr>
          <a:xfrm>
            <a:off x="10301100" y="4961975"/>
            <a:ext cx="7588500" cy="2499000"/>
          </a:xfrm>
          <a:prstGeom prst="rect">
            <a:avLst/>
          </a:prstGeom>
          <a:noFill/>
          <a:ln>
            <a:noFill/>
          </a:ln>
        </p:spPr>
        <p:txBody>
          <a:bodyPr spcFirstLastPara="1" wrap="square" lIns="0" tIns="0" rIns="0" bIns="0" anchor="t" anchorCtr="0">
            <a:spAutoFit/>
          </a:bodyPr>
          <a:lstStyle/>
          <a:p>
            <a:pPr marL="0" marR="0" lvl="0" indent="0" algn="r" rtl="0">
              <a:lnSpc>
                <a:spcPct val="119964"/>
              </a:lnSpc>
              <a:spcBef>
                <a:spcPts val="0"/>
              </a:spcBef>
              <a:spcAft>
                <a:spcPts val="0"/>
              </a:spcAft>
              <a:buClr>
                <a:srgbClr val="000000"/>
              </a:buClr>
              <a:buSzPts val="2800"/>
              <a:buFont typeface="Arial"/>
              <a:buNone/>
            </a:pPr>
            <a:r>
              <a:rPr lang="en-US" sz="2800" b="0" i="0" u="none" strike="noStrike" cap="none">
                <a:solidFill>
                  <a:srgbClr val="000000"/>
                </a:solidFill>
                <a:latin typeface="Josefin Sans"/>
                <a:ea typeface="Josefin Sans"/>
                <a:cs typeface="Josefin Sans"/>
                <a:sym typeface="Josefin Sans"/>
              </a:rPr>
              <a:t>By 2040, </a:t>
            </a:r>
            <a:r>
              <a:rPr lang="en-US" sz="2800" b="0" i="0" u="none" strike="noStrike" cap="none">
                <a:solidFill>
                  <a:schemeClr val="dk1"/>
                </a:solidFill>
                <a:latin typeface="Josefin Sans"/>
                <a:ea typeface="Josefin Sans"/>
                <a:cs typeface="Josefin Sans"/>
                <a:sym typeface="Josefin Sans"/>
              </a:rPr>
              <a:t>75 percent of adults in the U.S. labor force will have college degrees or other credentials of value leading to economic prosperity</a:t>
            </a:r>
            <a:endParaRPr sz="1400" b="0" i="0" u="none" strike="noStrike" cap="none">
              <a:solidFill>
                <a:srgbClr val="000000"/>
              </a:solidFill>
              <a:latin typeface="Arial"/>
              <a:ea typeface="Arial"/>
              <a:cs typeface="Arial"/>
              <a:sym typeface="Arial"/>
            </a:endParaRPr>
          </a:p>
          <a:p>
            <a:pPr marL="0" marR="0" lvl="0" indent="0" algn="r" rtl="0">
              <a:lnSpc>
                <a:spcPct val="119964"/>
              </a:lnSpc>
              <a:spcBef>
                <a:spcPts val="0"/>
              </a:spcBef>
              <a:spcAft>
                <a:spcPts val="0"/>
              </a:spcAft>
              <a:buClr>
                <a:srgbClr val="000000"/>
              </a:buClr>
              <a:buSzPts val="2800"/>
              <a:buFont typeface="Arial"/>
              <a:buNone/>
            </a:pPr>
            <a:endParaRPr sz="2800" b="0" i="0" u="none" strike="noStrike" cap="none">
              <a:solidFill>
                <a:srgbClr val="000000"/>
              </a:solidFill>
              <a:latin typeface="Josefin Sans Light"/>
              <a:ea typeface="Josefin Sans Light"/>
              <a:cs typeface="Josefin Sans Light"/>
              <a:sym typeface="Josefin Sans Light"/>
            </a:endParaRPr>
          </a:p>
        </p:txBody>
      </p:sp>
      <p:pic>
        <p:nvPicPr>
          <p:cNvPr id="259" name="Google Shape;259;g3bc1b222f9e_0_195"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260" name="Google Shape;260;g3bc1b222f9e_0_195"/>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1" name="Google Shape;261;g3bc1b222f9e_0_195"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pic>
        <p:nvPicPr>
          <p:cNvPr id="262" name="Google Shape;262;g3bc1b222f9e_0_195" title="AdobeStock_62329886.jpeg"/>
          <p:cNvPicPr preferRelativeResize="0"/>
          <p:nvPr/>
        </p:nvPicPr>
        <p:blipFill rotWithShape="1">
          <a:blip r:embed="rId6">
            <a:alphaModFix/>
          </a:blip>
          <a:srcRect/>
          <a:stretch/>
        </p:blipFill>
        <p:spPr>
          <a:xfrm>
            <a:off x="1217075" y="2243213"/>
            <a:ext cx="8702976" cy="5800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3bc1b222f9e_0_741"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268" name="Google Shape;268;g3bc1b222f9e_0_741"/>
          <p:cNvSpPr txBox="1"/>
          <p:nvPr/>
        </p:nvSpPr>
        <p:spPr>
          <a:xfrm>
            <a:off x="6781800" y="1430731"/>
            <a:ext cx="110961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Path to Goal 2040</a:t>
            </a:r>
            <a:endParaRPr sz="1400" b="0" i="0" u="none" strike="noStrike" cap="none">
              <a:solidFill>
                <a:srgbClr val="000000"/>
              </a:solidFill>
              <a:latin typeface="Arial"/>
              <a:ea typeface="Arial"/>
              <a:cs typeface="Arial"/>
              <a:sym typeface="Arial"/>
            </a:endParaRPr>
          </a:p>
        </p:txBody>
      </p:sp>
      <p:pic>
        <p:nvPicPr>
          <p:cNvPr id="269" name="Google Shape;269;g3bc1b222f9e_0_741"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270" name="Google Shape;270;g3bc1b222f9e_0_741"/>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1" name="Google Shape;271;g3bc1b222f9e_0_741"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pic>
        <p:nvPicPr>
          <p:cNvPr id="272" name="Google Shape;272;g3bc1b222f9e_0_741"/>
          <p:cNvPicPr preferRelativeResize="0"/>
          <p:nvPr/>
        </p:nvPicPr>
        <p:blipFill rotWithShape="1">
          <a:blip r:embed="rId6">
            <a:alphaModFix/>
          </a:blip>
          <a:srcRect/>
          <a:stretch/>
        </p:blipFill>
        <p:spPr>
          <a:xfrm>
            <a:off x="4324200" y="2285999"/>
            <a:ext cx="13792426" cy="5846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3be9f120c2b_0_0"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278" name="Google Shape;278;g3be9f120c2b_0_0"/>
          <p:cNvSpPr txBox="1"/>
          <p:nvPr/>
        </p:nvSpPr>
        <p:spPr>
          <a:xfrm>
            <a:off x="2878950" y="1430725"/>
            <a:ext cx="14999100" cy="10158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Goal 2040</a:t>
            </a:r>
            <a:endParaRPr sz="1400" b="0" i="0" u="none" strike="noStrike" cap="none">
              <a:solidFill>
                <a:srgbClr val="000000"/>
              </a:solidFill>
              <a:latin typeface="Arial"/>
              <a:ea typeface="Arial"/>
              <a:cs typeface="Arial"/>
              <a:sym typeface="Arial"/>
            </a:endParaRPr>
          </a:p>
        </p:txBody>
      </p:sp>
      <p:pic>
        <p:nvPicPr>
          <p:cNvPr id="279" name="Google Shape;279;g3be9f120c2b_0_0"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280" name="Google Shape;280;g3be9f120c2b_0_0"/>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81" name="Google Shape;281;g3be9f120c2b_0_0"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sp>
        <p:nvSpPr>
          <p:cNvPr id="282" name="Google Shape;282;g3be9f120c2b_0_0"/>
          <p:cNvSpPr txBox="1"/>
          <p:nvPr/>
        </p:nvSpPr>
        <p:spPr>
          <a:xfrm>
            <a:off x="5184350" y="2901450"/>
            <a:ext cx="12107100" cy="3016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600"/>
              <a:buFont typeface="Arial"/>
              <a:buNone/>
            </a:pPr>
            <a:r>
              <a:rPr lang="en-US" sz="4600" b="1" i="1" u="none" strike="noStrike" cap="none">
                <a:solidFill>
                  <a:srgbClr val="000000"/>
                </a:solidFill>
                <a:latin typeface="Josefin Sans"/>
                <a:ea typeface="Josefin Sans"/>
                <a:cs typeface="Josefin Sans"/>
                <a:sym typeface="Josefin Sans"/>
              </a:rPr>
              <a:t>By 2040, 75 percent of adults in the U.S. labor force will have college degrees or other credentials of value leading to economic prosperity</a:t>
            </a:r>
            <a:endParaRPr sz="1400" b="1" i="1" u="none" strike="noStrike" cap="none">
              <a:solidFill>
                <a:srgbClr val="000000"/>
              </a:solidFill>
              <a:latin typeface="Josefin Sans"/>
              <a:ea typeface="Josefin Sans"/>
              <a:cs typeface="Josefin Sans"/>
              <a:sym typeface="Josefi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3c8a8f9dc2c_0_49"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288" name="Google Shape;288;g3c8a8f9dc2c_0_49"/>
          <p:cNvSpPr txBox="1"/>
          <p:nvPr/>
        </p:nvSpPr>
        <p:spPr>
          <a:xfrm>
            <a:off x="4572000" y="938775"/>
            <a:ext cx="13305900" cy="24039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Lumina Goal 2040: </a:t>
            </a:r>
            <a:endParaRPr sz="6600" b="1" i="0" u="none" strike="noStrike" cap="none">
              <a:solidFill>
                <a:schemeClr val="dk1"/>
              </a:solidFill>
              <a:latin typeface="Josefin Sans SemiBold"/>
              <a:ea typeface="Josefin Sans SemiBold"/>
              <a:cs typeface="Josefin Sans SemiBold"/>
              <a:sym typeface="Josefin Sans SemiBold"/>
            </a:endParaRPr>
          </a:p>
          <a:p>
            <a:pPr marL="0" marR="0" lvl="0" indent="0" algn="l" rtl="0">
              <a:lnSpc>
                <a:spcPct val="136636"/>
              </a:lnSpc>
              <a:spcBef>
                <a:spcPts val="0"/>
              </a:spcBef>
              <a:spcAft>
                <a:spcPts val="0"/>
              </a:spcAft>
              <a:buClr>
                <a:srgbClr val="000000"/>
              </a:buClr>
              <a:buSzPts val="6600"/>
              <a:buFont typeface="Arial"/>
              <a:buNone/>
            </a:pPr>
            <a:r>
              <a:rPr lang="en-US" sz="6600" b="1" i="0" u="none" strike="noStrike" cap="none">
                <a:solidFill>
                  <a:schemeClr val="dk1"/>
                </a:solidFill>
                <a:latin typeface="Josefin Sans SemiBold"/>
                <a:ea typeface="Josefin Sans SemiBold"/>
                <a:cs typeface="Josefin Sans SemiBold"/>
                <a:sym typeface="Josefin Sans SemiBold"/>
              </a:rPr>
              <a:t>Measuring Economic Prosperity</a:t>
            </a:r>
            <a:endParaRPr sz="1400" b="0" i="0" u="none" strike="noStrike" cap="none">
              <a:solidFill>
                <a:srgbClr val="000000"/>
              </a:solidFill>
              <a:latin typeface="Arial"/>
              <a:ea typeface="Arial"/>
              <a:cs typeface="Arial"/>
              <a:sym typeface="Arial"/>
            </a:endParaRPr>
          </a:p>
        </p:txBody>
      </p:sp>
      <p:sp>
        <p:nvSpPr>
          <p:cNvPr id="289" name="Google Shape;289;g3c8a8f9dc2c_0_49"/>
          <p:cNvSpPr txBox="1"/>
          <p:nvPr/>
        </p:nvSpPr>
        <p:spPr>
          <a:xfrm>
            <a:off x="5257950" y="3893996"/>
            <a:ext cx="11096100" cy="40500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000"/>
              </a:spcBef>
              <a:spcAft>
                <a:spcPts val="0"/>
              </a:spcAft>
              <a:buClr>
                <a:schemeClr val="dk1"/>
              </a:buClr>
              <a:buSzPts val="1100"/>
              <a:buFont typeface="Arial"/>
              <a:buNone/>
            </a:pPr>
            <a:r>
              <a:rPr lang="en-US" sz="2800" b="0" i="0" u="none" strike="noStrike" cap="none">
                <a:solidFill>
                  <a:srgbClr val="000000"/>
                </a:solidFill>
                <a:latin typeface="Josefin Sans"/>
                <a:ea typeface="Josefin Sans"/>
                <a:cs typeface="Josefin Sans"/>
                <a:sym typeface="Josefin Sans"/>
              </a:rPr>
              <a:t>The percent of Americans in the labor force holding a degree or other credential of value that make at least 15% over a high school diploma alone</a:t>
            </a:r>
            <a:endParaRPr sz="2800" b="0" i="0" u="none" strike="noStrike" cap="none">
              <a:solidFill>
                <a:srgbClr val="000000"/>
              </a:solidFill>
              <a:latin typeface="Josefin Sans"/>
              <a:ea typeface="Josefin Sans"/>
              <a:cs typeface="Josefin Sans"/>
              <a:sym typeface="Josefin Sans"/>
            </a:endParaRPr>
          </a:p>
          <a:p>
            <a:pPr marL="457200" marR="0" lvl="0" indent="-406400" algn="l" rtl="0">
              <a:lnSpc>
                <a:spcPct val="115000"/>
              </a:lnSpc>
              <a:spcBef>
                <a:spcPts val="1000"/>
              </a:spcBef>
              <a:spcAft>
                <a:spcPts val="0"/>
              </a:spcAft>
              <a:buClr>
                <a:srgbClr val="000000"/>
              </a:buClr>
              <a:buSzPts val="2800"/>
              <a:buFont typeface="Josefin Sans"/>
              <a:buChar char="●"/>
            </a:pPr>
            <a:r>
              <a:rPr lang="en-US" sz="2800" b="0" i="0" u="none" strike="noStrike" cap="none">
                <a:solidFill>
                  <a:srgbClr val="000000"/>
                </a:solidFill>
                <a:latin typeface="Josefin Sans"/>
                <a:ea typeface="Josefin Sans"/>
                <a:cs typeface="Josefin Sans"/>
                <a:sym typeface="Josefin Sans"/>
              </a:rPr>
              <a:t>Wage/Income (American Community Survey)</a:t>
            </a:r>
            <a:endParaRPr sz="2800" b="0" i="0" u="none" strike="noStrike" cap="none">
              <a:solidFill>
                <a:srgbClr val="000000"/>
              </a:solidFill>
              <a:latin typeface="Josefin Sans"/>
              <a:ea typeface="Josefin Sans"/>
              <a:cs typeface="Josefin Sans"/>
              <a:sym typeface="Josefin Sans"/>
            </a:endParaRPr>
          </a:p>
          <a:p>
            <a:pPr marL="457200" marR="0" lvl="0" indent="-406400" algn="l" rtl="0">
              <a:lnSpc>
                <a:spcPct val="115000"/>
              </a:lnSpc>
              <a:spcBef>
                <a:spcPts val="0"/>
              </a:spcBef>
              <a:spcAft>
                <a:spcPts val="0"/>
              </a:spcAft>
              <a:buClr>
                <a:srgbClr val="000000"/>
              </a:buClr>
              <a:buSzPts val="2800"/>
              <a:buFont typeface="Josefin Sans"/>
              <a:buChar char="●"/>
            </a:pPr>
            <a:r>
              <a:rPr lang="en-US" sz="2800" b="0" i="0" u="none" strike="noStrike" cap="none">
                <a:solidFill>
                  <a:srgbClr val="000000"/>
                </a:solidFill>
                <a:latin typeface="Josefin Sans"/>
                <a:ea typeface="Josefin Sans"/>
                <a:cs typeface="Josefin Sans"/>
                <a:sym typeface="Josefin Sans"/>
              </a:rPr>
              <a:t>15% over a High School Degree Alone</a:t>
            </a:r>
            <a:endParaRPr sz="2800" b="0" i="0" u="none" strike="noStrike" cap="none">
              <a:solidFill>
                <a:srgbClr val="000000"/>
              </a:solidFill>
              <a:latin typeface="Josefin Sans"/>
              <a:ea typeface="Josefin Sans"/>
              <a:cs typeface="Josefin Sans"/>
              <a:sym typeface="Josefin Sans"/>
            </a:endParaRPr>
          </a:p>
          <a:p>
            <a:pPr marL="457200" marR="0" lvl="0" indent="-406400" algn="l" rtl="0">
              <a:lnSpc>
                <a:spcPct val="115000"/>
              </a:lnSpc>
              <a:spcBef>
                <a:spcPts val="0"/>
              </a:spcBef>
              <a:spcAft>
                <a:spcPts val="0"/>
              </a:spcAft>
              <a:buClr>
                <a:srgbClr val="000000"/>
              </a:buClr>
              <a:buSzPts val="2800"/>
              <a:buFont typeface="Josefin Sans"/>
              <a:buChar char="●"/>
            </a:pPr>
            <a:r>
              <a:rPr lang="en-US" sz="2800" b="0" i="0" u="none" strike="noStrike" cap="none">
                <a:solidFill>
                  <a:srgbClr val="000000"/>
                </a:solidFill>
                <a:latin typeface="Josefin Sans"/>
                <a:ea typeface="Josefin Sans"/>
                <a:cs typeface="Josefin Sans"/>
                <a:sym typeface="Josefin Sans"/>
              </a:rPr>
              <a:t>Compared to the National </a:t>
            </a:r>
            <a:endParaRPr sz="2800" b="0" i="0" u="none" strike="noStrike" cap="none">
              <a:solidFill>
                <a:srgbClr val="000000"/>
              </a:solidFill>
              <a:latin typeface="Josefin Sans"/>
              <a:ea typeface="Josefin Sans"/>
              <a:cs typeface="Josefin Sans"/>
              <a:sym typeface="Josefin Sans"/>
            </a:endParaRPr>
          </a:p>
          <a:p>
            <a:pPr marL="0" marR="0" lvl="0" indent="0" algn="l" rtl="0">
              <a:lnSpc>
                <a:spcPct val="119964"/>
              </a:lnSpc>
              <a:spcBef>
                <a:spcPts val="0"/>
              </a:spcBef>
              <a:spcAft>
                <a:spcPts val="0"/>
              </a:spcAft>
              <a:buClr>
                <a:srgbClr val="000000"/>
              </a:buClr>
              <a:buSzPts val="2800"/>
              <a:buFont typeface="Arial"/>
              <a:buNone/>
            </a:pPr>
            <a:endParaRPr sz="2800" b="0" i="0" u="none" strike="noStrike" cap="none">
              <a:solidFill>
                <a:srgbClr val="000000"/>
              </a:solidFill>
              <a:highlight>
                <a:srgbClr val="FFFF00"/>
              </a:highlight>
              <a:latin typeface="Josefin Sans Light"/>
              <a:ea typeface="Josefin Sans Light"/>
              <a:cs typeface="Josefin Sans Light"/>
              <a:sym typeface="Josefin Sans Light"/>
            </a:endParaRPr>
          </a:p>
          <a:p>
            <a:pPr marL="0" marR="0" lvl="0" indent="0" algn="l" rtl="0">
              <a:lnSpc>
                <a:spcPct val="119964"/>
              </a:lnSpc>
              <a:spcBef>
                <a:spcPts val="0"/>
              </a:spcBef>
              <a:spcAft>
                <a:spcPts val="0"/>
              </a:spcAft>
              <a:buClr>
                <a:srgbClr val="000000"/>
              </a:buClr>
              <a:buSzPts val="2800"/>
              <a:buFont typeface="Arial"/>
              <a:buNone/>
            </a:pPr>
            <a:endParaRPr sz="2800" b="0" i="0" u="none" strike="noStrike" cap="none">
              <a:solidFill>
                <a:srgbClr val="000000"/>
              </a:solidFill>
              <a:latin typeface="Josefin Sans Light"/>
              <a:ea typeface="Josefin Sans Light"/>
              <a:cs typeface="Josefin Sans Light"/>
              <a:sym typeface="Josefin Sans Light"/>
            </a:endParaRPr>
          </a:p>
        </p:txBody>
      </p:sp>
      <p:pic>
        <p:nvPicPr>
          <p:cNvPr id="290" name="Google Shape;290;g3c8a8f9dc2c_0_49"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291" name="Google Shape;291;g3c8a8f9dc2c_0_49"/>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92" name="Google Shape;292;g3c8a8f9dc2c_0_49"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g3be9f120c2b_0_9"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298" name="Google Shape;298;g3be9f120c2b_0_9"/>
          <p:cNvSpPr txBox="1"/>
          <p:nvPr/>
        </p:nvSpPr>
        <p:spPr>
          <a:xfrm>
            <a:off x="358850" y="754650"/>
            <a:ext cx="18032100" cy="9390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100"/>
              <a:buFont typeface="Arial"/>
              <a:buNone/>
            </a:pPr>
            <a:r>
              <a:rPr lang="en-US" sz="6100" b="1" i="0" u="none" strike="noStrike" cap="none">
                <a:solidFill>
                  <a:schemeClr val="dk1"/>
                </a:solidFill>
                <a:latin typeface="Josefin Sans SemiBold"/>
                <a:ea typeface="Josefin Sans SemiBold"/>
                <a:cs typeface="Josefin Sans SemiBold"/>
                <a:sym typeface="Josefin Sans SemiBold"/>
              </a:rPr>
              <a:t>Credentials of Value vs. Educational Attainment</a:t>
            </a:r>
            <a:endParaRPr sz="900" b="0" i="0" u="none" strike="noStrike" cap="none">
              <a:solidFill>
                <a:srgbClr val="000000"/>
              </a:solidFill>
              <a:latin typeface="Arial"/>
              <a:ea typeface="Arial"/>
              <a:cs typeface="Arial"/>
              <a:sym typeface="Arial"/>
            </a:endParaRPr>
          </a:p>
        </p:txBody>
      </p:sp>
      <p:pic>
        <p:nvPicPr>
          <p:cNvPr id="299" name="Google Shape;299;g3be9f120c2b_0_9" descr="A blue and white background&#10;&#10;AI-generated content may be incorrect."/>
          <p:cNvPicPr preferRelativeResize="0"/>
          <p:nvPr/>
        </p:nvPicPr>
        <p:blipFill rotWithShape="1">
          <a:blip r:embed="rId3">
            <a:alphaModFix/>
          </a:blip>
          <a:srcRect l="59178"/>
          <a:stretch/>
        </p:blipFill>
        <p:spPr>
          <a:xfrm rot="-2483909">
            <a:off x="-1702753" y="1362375"/>
            <a:ext cx="6285613" cy="13244554"/>
          </a:xfrm>
          <a:prstGeom prst="rect">
            <a:avLst/>
          </a:prstGeom>
          <a:noFill/>
          <a:ln>
            <a:noFill/>
          </a:ln>
        </p:spPr>
      </p:pic>
      <p:sp>
        <p:nvSpPr>
          <p:cNvPr id="300" name="Google Shape;300;g3be9f120c2b_0_9"/>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01" name="Google Shape;301;g3be9f120c2b_0_9"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pic>
        <p:nvPicPr>
          <p:cNvPr id="302" name="Google Shape;302;g3be9f120c2b_0_9"/>
          <p:cNvPicPr preferRelativeResize="0"/>
          <p:nvPr/>
        </p:nvPicPr>
        <p:blipFill rotWithShape="1">
          <a:blip r:embed="rId6">
            <a:alphaModFix/>
          </a:blip>
          <a:srcRect/>
          <a:stretch/>
        </p:blipFill>
        <p:spPr>
          <a:xfrm>
            <a:off x="5648543" y="2362655"/>
            <a:ext cx="10361324" cy="6723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3ca33961972_1_5" descr="A blue and white background&#10;&#10;AI-generated content may be incorrect."/>
          <p:cNvPicPr preferRelativeResize="0"/>
          <p:nvPr/>
        </p:nvPicPr>
        <p:blipFill rotWithShape="1">
          <a:blip r:embed="rId3">
            <a:alphaModFix/>
          </a:blip>
          <a:srcRect l="92842"/>
          <a:stretch/>
        </p:blipFill>
        <p:spPr>
          <a:xfrm rot="-2765777">
            <a:off x="17985662" y="-4189658"/>
            <a:ext cx="1101958" cy="10286999"/>
          </a:xfrm>
          <a:prstGeom prst="rect">
            <a:avLst/>
          </a:prstGeom>
          <a:noFill/>
          <a:ln>
            <a:noFill/>
          </a:ln>
        </p:spPr>
      </p:pic>
      <p:sp>
        <p:nvSpPr>
          <p:cNvPr id="308" name="Google Shape;308;g3ca33961972_1_5"/>
          <p:cNvSpPr txBox="1"/>
          <p:nvPr/>
        </p:nvSpPr>
        <p:spPr>
          <a:xfrm>
            <a:off x="358850" y="754650"/>
            <a:ext cx="18032100" cy="939000"/>
          </a:xfrm>
          <a:prstGeom prst="rect">
            <a:avLst/>
          </a:prstGeom>
          <a:noFill/>
          <a:ln>
            <a:noFill/>
          </a:ln>
        </p:spPr>
        <p:txBody>
          <a:bodyPr spcFirstLastPara="1" wrap="square" lIns="0" tIns="0" rIns="0" bIns="0" anchor="t" anchorCtr="0">
            <a:spAutoFit/>
          </a:bodyPr>
          <a:lstStyle/>
          <a:p>
            <a:pPr marL="0" marR="0" lvl="0" indent="0" algn="l" rtl="0">
              <a:lnSpc>
                <a:spcPct val="136636"/>
              </a:lnSpc>
              <a:spcBef>
                <a:spcPts val="0"/>
              </a:spcBef>
              <a:spcAft>
                <a:spcPts val="0"/>
              </a:spcAft>
              <a:buClr>
                <a:srgbClr val="000000"/>
              </a:buClr>
              <a:buSzPts val="6100"/>
              <a:buFont typeface="Arial"/>
              <a:buNone/>
            </a:pPr>
            <a:r>
              <a:rPr lang="en-US" sz="6100" b="1" i="0" u="none" strike="noStrike" cap="none">
                <a:solidFill>
                  <a:schemeClr val="dk1"/>
                </a:solidFill>
                <a:latin typeface="Josefin Sans SemiBold"/>
                <a:ea typeface="Josefin Sans SemiBold"/>
                <a:cs typeface="Josefin Sans SemiBold"/>
                <a:sym typeface="Josefin Sans SemiBold"/>
              </a:rPr>
              <a:t>Credentials of Value vs. Educational Attainment</a:t>
            </a:r>
            <a:endParaRPr sz="900" b="0" i="0" u="none" strike="noStrike" cap="none">
              <a:solidFill>
                <a:srgbClr val="000000"/>
              </a:solidFill>
              <a:latin typeface="Arial"/>
              <a:ea typeface="Arial"/>
              <a:cs typeface="Arial"/>
              <a:sym typeface="Arial"/>
            </a:endParaRPr>
          </a:p>
        </p:txBody>
      </p:sp>
      <p:sp>
        <p:nvSpPr>
          <p:cNvPr id="309" name="Google Shape;309;g3ca33961972_1_5"/>
          <p:cNvSpPr/>
          <p:nvPr/>
        </p:nvSpPr>
        <p:spPr>
          <a:xfrm>
            <a:off x="-3544" y="-20578"/>
            <a:ext cx="1911536" cy="775234"/>
          </a:xfrm>
          <a:custGeom>
            <a:avLst/>
            <a:gdLst/>
            <a:ahLst/>
            <a:cxnLst/>
            <a:rect l="l" t="t" r="r" b="b"/>
            <a:pathLst>
              <a:path w="3324410" h="1348233" extrusionOk="0">
                <a:moveTo>
                  <a:pt x="0" y="0"/>
                </a:moveTo>
                <a:lnTo>
                  <a:pt x="3324410" y="0"/>
                </a:lnTo>
                <a:lnTo>
                  <a:pt x="3324410" y="1348233"/>
                </a:lnTo>
                <a:lnTo>
                  <a:pt x="0" y="134823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0" name="Google Shape;310;g3ca33961972_1_5" descr="A logo with text on it&#10;&#10;AI-generated content may be incorrect."/>
          <p:cNvPicPr preferRelativeResize="0"/>
          <p:nvPr/>
        </p:nvPicPr>
        <p:blipFill rotWithShape="1">
          <a:blip r:embed="rId5">
            <a:alphaModFix/>
          </a:blip>
          <a:srcRect/>
          <a:stretch/>
        </p:blipFill>
        <p:spPr>
          <a:xfrm>
            <a:off x="15085735" y="9256425"/>
            <a:ext cx="3030900" cy="841250"/>
          </a:xfrm>
          <a:prstGeom prst="rect">
            <a:avLst/>
          </a:prstGeom>
          <a:noFill/>
          <a:ln>
            <a:noFill/>
          </a:ln>
        </p:spPr>
      </p:pic>
      <p:pic>
        <p:nvPicPr>
          <p:cNvPr id="311" name="Google Shape;311;g3ca33961972_1_5"/>
          <p:cNvPicPr preferRelativeResize="0"/>
          <p:nvPr/>
        </p:nvPicPr>
        <p:blipFill rotWithShape="1">
          <a:blip r:embed="rId6">
            <a:alphaModFix/>
          </a:blip>
          <a:srcRect/>
          <a:stretch/>
        </p:blipFill>
        <p:spPr>
          <a:xfrm>
            <a:off x="2999232" y="2286000"/>
            <a:ext cx="11974168" cy="7696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1055</Words>
  <Application>Microsoft Macintosh PowerPoint</Application>
  <PresentationFormat>Custom</PresentationFormat>
  <Paragraphs>118</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Calibri</vt:lpstr>
      <vt:lpstr>Roboto</vt:lpstr>
      <vt:lpstr>Josefin Sans Light</vt:lpstr>
      <vt:lpstr>Josefin Sans</vt:lpstr>
      <vt:lpstr>Josefin Sans Medium</vt:lpstr>
      <vt:lpstr>Josefin Sans Thin</vt:lpstr>
      <vt:lpstr>Josefin Sans SemiBold</vt:lpstr>
      <vt:lpstr>Arial</vt:lpstr>
      <vt:lpstr>Verdana</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Angela Kelly</dc:creator>
  <cp:lastModifiedBy>Madeline Price</cp:lastModifiedBy>
  <cp:revision>1</cp:revision>
  <dcterms:created xsi:type="dcterms:W3CDTF">2006-08-16T00:00:00Z</dcterms:created>
  <dcterms:modified xsi:type="dcterms:W3CDTF">2026-02-24T20:09:10Z</dcterms:modified>
</cp:coreProperties>
</file>