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2" r:id="rId5"/>
  </p:sldMasterIdLst>
  <p:notesMasterIdLst>
    <p:notesMasterId r:id="rId32"/>
  </p:notesMasterIdLst>
  <p:handoutMasterIdLst>
    <p:handoutMasterId r:id="rId33"/>
  </p:handoutMasterIdLst>
  <p:sldIdLst>
    <p:sldId id="260" r:id="rId6"/>
    <p:sldId id="1172" r:id="rId7"/>
    <p:sldId id="1145" r:id="rId8"/>
    <p:sldId id="1178" r:id="rId9"/>
    <p:sldId id="1150" r:id="rId10"/>
    <p:sldId id="1182" r:id="rId11"/>
    <p:sldId id="1176" r:id="rId12"/>
    <p:sldId id="1188" r:id="rId13"/>
    <p:sldId id="1185" r:id="rId14"/>
    <p:sldId id="1211" r:id="rId15"/>
    <p:sldId id="1212" r:id="rId16"/>
    <p:sldId id="1186" r:id="rId17"/>
    <p:sldId id="1233" r:id="rId18"/>
    <p:sldId id="1234" r:id="rId19"/>
    <p:sldId id="1228" r:id="rId20"/>
    <p:sldId id="1230" r:id="rId21"/>
    <p:sldId id="1229" r:id="rId22"/>
    <p:sldId id="832" r:id="rId23"/>
    <p:sldId id="1189" r:id="rId24"/>
    <p:sldId id="1191" r:id="rId25"/>
    <p:sldId id="1192" r:id="rId26"/>
    <p:sldId id="1193" r:id="rId27"/>
    <p:sldId id="1194" r:id="rId28"/>
    <p:sldId id="1223" r:id="rId29"/>
    <p:sldId id="1238" r:id="rId30"/>
    <p:sldId id="1239" r:id="rId3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6" charset="0"/>
        <a:ea typeface="+mn-ea"/>
        <a:cs typeface="+mn-cs"/>
      </a:defRPr>
    </a:lvl5pPr>
    <a:lvl6pPr marL="2286000" algn="l" defTabSz="914400" rtl="0" eaLnBrk="1" latinLnBrk="0" hangingPunct="1">
      <a:defRPr sz="2400" kern="1200">
        <a:solidFill>
          <a:schemeClr val="tx1"/>
        </a:solidFill>
        <a:latin typeface="Times" pitchFamily="-16" charset="0"/>
        <a:ea typeface="+mn-ea"/>
        <a:cs typeface="+mn-cs"/>
      </a:defRPr>
    </a:lvl6pPr>
    <a:lvl7pPr marL="2743200" algn="l" defTabSz="914400" rtl="0" eaLnBrk="1" latinLnBrk="0" hangingPunct="1">
      <a:defRPr sz="2400" kern="1200">
        <a:solidFill>
          <a:schemeClr val="tx1"/>
        </a:solidFill>
        <a:latin typeface="Times" pitchFamily="-16" charset="0"/>
        <a:ea typeface="+mn-ea"/>
        <a:cs typeface="+mn-cs"/>
      </a:defRPr>
    </a:lvl7pPr>
    <a:lvl8pPr marL="3200400" algn="l" defTabSz="914400" rtl="0" eaLnBrk="1" latinLnBrk="0" hangingPunct="1">
      <a:defRPr sz="2400" kern="1200">
        <a:solidFill>
          <a:schemeClr val="tx1"/>
        </a:solidFill>
        <a:latin typeface="Times" pitchFamily="-16" charset="0"/>
        <a:ea typeface="+mn-ea"/>
        <a:cs typeface="+mn-cs"/>
      </a:defRPr>
    </a:lvl8pPr>
    <a:lvl9pPr marL="3657600" algn="l" defTabSz="914400" rtl="0" eaLnBrk="1" latinLnBrk="0" hangingPunct="1">
      <a:defRPr sz="2400" kern="1200">
        <a:solidFill>
          <a:schemeClr val="tx1"/>
        </a:solidFill>
        <a:latin typeface="Times" pitchFamily="-16" charset="0"/>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a Foston, Ph.D." initials="AF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C9B"/>
    <a:srgbClr val="FFD9A4"/>
    <a:srgbClr val="FE9D1F"/>
    <a:srgbClr val="E58E1A"/>
    <a:srgbClr val="76AE99"/>
    <a:srgbClr val="595959"/>
    <a:srgbClr val="CE7F15"/>
    <a:srgbClr val="00A8CB"/>
    <a:srgbClr val="66CCFF"/>
    <a:srgbClr val="FF8D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D20F2-BFFE-4AD7-8FDA-9929192069AD}" v="15" dt="2019-09-06T15:27:52.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0816" autoAdjust="0"/>
  </p:normalViewPr>
  <p:slideViewPr>
    <p:cSldViewPr>
      <p:cViewPr varScale="1">
        <p:scale>
          <a:sx n="102" d="100"/>
          <a:sy n="102" d="100"/>
        </p:scale>
        <p:origin x="2320" y="184"/>
      </p:cViewPr>
      <p:guideLst>
        <p:guide orient="horz" pos="11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A8CB"/>
              </a:solidFill>
            </c:spPr>
            <c:extLst>
              <c:ext xmlns:c16="http://schemas.microsoft.com/office/drawing/2014/chart" uri="{C3380CC4-5D6E-409C-BE32-E72D297353CC}">
                <c16:uniqueId val="{00000001-1C53-4BCF-BFD7-531411E96792}"/>
              </c:ext>
            </c:extLst>
          </c:dPt>
          <c:dPt>
            <c:idx val="1"/>
            <c:bubble3D val="0"/>
            <c:spPr>
              <a:solidFill>
                <a:srgbClr val="00A8CB">
                  <a:alpha val="24000"/>
                </a:srgbClr>
              </a:solidFill>
            </c:spPr>
            <c:extLst>
              <c:ext xmlns:c16="http://schemas.microsoft.com/office/drawing/2014/chart" uri="{C3380CC4-5D6E-409C-BE32-E72D297353CC}">
                <c16:uniqueId val="{00000003-1C53-4BCF-BFD7-531411E96792}"/>
              </c:ext>
            </c:extLst>
          </c:dPt>
          <c:dPt>
            <c:idx val="3"/>
            <c:bubble3D val="0"/>
            <c:extLst>
              <c:ext xmlns:c16="http://schemas.microsoft.com/office/drawing/2014/chart" uri="{C3380CC4-5D6E-409C-BE32-E72D297353CC}">
                <c16:uniqueId val="{00000004-1C53-4BCF-BFD7-531411E96792}"/>
              </c:ext>
            </c:extLst>
          </c:dPt>
          <c:cat>
            <c:strRef>
              <c:f>Sheet1!$A$2:$A$4</c:f>
              <c:strCache>
                <c:ptCount val="2"/>
                <c:pt idx="0">
                  <c:v>1st Qtr</c:v>
                </c:pt>
                <c:pt idx="1">
                  <c:v>2nd Qtr</c:v>
                </c:pt>
              </c:strCache>
            </c:strRef>
          </c:cat>
          <c:val>
            <c:numRef>
              <c:f>Sheet1!$B$2:$B$4</c:f>
              <c:numCache>
                <c:formatCode>General</c:formatCode>
                <c:ptCount val="3"/>
                <c:pt idx="0">
                  <c:v>65</c:v>
                </c:pt>
                <c:pt idx="1">
                  <c:v>35</c:v>
                </c:pt>
              </c:numCache>
            </c:numRef>
          </c:val>
          <c:extLst>
            <c:ext xmlns:c16="http://schemas.microsoft.com/office/drawing/2014/chart" uri="{C3380CC4-5D6E-409C-BE32-E72D297353CC}">
              <c16:uniqueId val="{00000005-1C53-4BCF-BFD7-531411E9679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1-1C53-4BCF-BFD7-531411E96792}"/>
              </c:ext>
            </c:extLst>
          </c:dPt>
          <c:dPt>
            <c:idx val="1"/>
            <c:bubble3D val="0"/>
            <c:spPr>
              <a:solidFill>
                <a:schemeClr val="accent2">
                  <a:alpha val="43000"/>
                </a:schemeClr>
              </a:solidFill>
            </c:spPr>
            <c:extLst>
              <c:ext xmlns:c16="http://schemas.microsoft.com/office/drawing/2014/chart" uri="{C3380CC4-5D6E-409C-BE32-E72D297353CC}">
                <c16:uniqueId val="{00000003-1C53-4BCF-BFD7-531411E96792}"/>
              </c:ext>
            </c:extLst>
          </c:dPt>
          <c:dPt>
            <c:idx val="3"/>
            <c:bubble3D val="0"/>
            <c:extLst>
              <c:ext xmlns:c16="http://schemas.microsoft.com/office/drawing/2014/chart" uri="{C3380CC4-5D6E-409C-BE32-E72D297353CC}">
                <c16:uniqueId val="{00000004-1C53-4BCF-BFD7-531411E96792}"/>
              </c:ext>
            </c:extLst>
          </c:dPt>
          <c:cat>
            <c:strRef>
              <c:f>Sheet1!$A$2:$A$4</c:f>
              <c:strCache>
                <c:ptCount val="2"/>
                <c:pt idx="0">
                  <c:v>1st Qtr</c:v>
                </c:pt>
                <c:pt idx="1">
                  <c:v>2nd Qtr</c:v>
                </c:pt>
              </c:strCache>
            </c:strRef>
          </c:cat>
          <c:val>
            <c:numRef>
              <c:f>Sheet1!$B$2:$B$4</c:f>
              <c:numCache>
                <c:formatCode>General</c:formatCode>
                <c:ptCount val="3"/>
                <c:pt idx="0">
                  <c:v>34</c:v>
                </c:pt>
                <c:pt idx="1">
                  <c:v>66</c:v>
                </c:pt>
              </c:numCache>
            </c:numRef>
          </c:val>
          <c:extLst>
            <c:ext xmlns:c16="http://schemas.microsoft.com/office/drawing/2014/chart" uri="{C3380CC4-5D6E-409C-BE32-E72D297353CC}">
              <c16:uniqueId val="{00000005-1C53-4BCF-BFD7-531411E9679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76AE99"/>
              </a:solidFill>
            </c:spPr>
            <c:extLst>
              <c:ext xmlns:c16="http://schemas.microsoft.com/office/drawing/2014/chart" uri="{C3380CC4-5D6E-409C-BE32-E72D297353CC}">
                <c16:uniqueId val="{00000001-1C53-4BCF-BFD7-531411E96792}"/>
              </c:ext>
            </c:extLst>
          </c:dPt>
          <c:dPt>
            <c:idx val="1"/>
            <c:bubble3D val="0"/>
            <c:spPr>
              <a:solidFill>
                <a:srgbClr val="76AE99">
                  <a:alpha val="32000"/>
                </a:srgbClr>
              </a:solidFill>
            </c:spPr>
            <c:extLst>
              <c:ext xmlns:c16="http://schemas.microsoft.com/office/drawing/2014/chart" uri="{C3380CC4-5D6E-409C-BE32-E72D297353CC}">
                <c16:uniqueId val="{00000003-1C53-4BCF-BFD7-531411E96792}"/>
              </c:ext>
            </c:extLst>
          </c:dPt>
          <c:dPt>
            <c:idx val="3"/>
            <c:bubble3D val="0"/>
            <c:extLst>
              <c:ext xmlns:c16="http://schemas.microsoft.com/office/drawing/2014/chart" uri="{C3380CC4-5D6E-409C-BE32-E72D297353CC}">
                <c16:uniqueId val="{00000004-1C53-4BCF-BFD7-531411E96792}"/>
              </c:ext>
            </c:extLst>
          </c:dPt>
          <c:cat>
            <c:strRef>
              <c:f>Sheet1!$A$2:$A$4</c:f>
              <c:strCache>
                <c:ptCount val="2"/>
                <c:pt idx="0">
                  <c:v>1st Qtr</c:v>
                </c:pt>
                <c:pt idx="1">
                  <c:v>2nd Qtr</c:v>
                </c:pt>
              </c:strCache>
            </c:strRef>
          </c:cat>
          <c:val>
            <c:numRef>
              <c:f>Sheet1!$B$2:$B$4</c:f>
              <c:numCache>
                <c:formatCode>General</c:formatCode>
                <c:ptCount val="3"/>
                <c:pt idx="0">
                  <c:v>11</c:v>
                </c:pt>
                <c:pt idx="1">
                  <c:v>89</c:v>
                </c:pt>
              </c:numCache>
            </c:numRef>
          </c:val>
          <c:extLst>
            <c:ext xmlns:c16="http://schemas.microsoft.com/office/drawing/2014/chart" uri="{C3380CC4-5D6E-409C-BE32-E72D297353CC}">
              <c16:uniqueId val="{00000005-1C53-4BCF-BFD7-531411E9679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Sales</c:v>
                </c:pt>
              </c:strCache>
            </c:strRef>
          </c:tx>
          <c:invertIfNegative val="0"/>
          <c:dPt>
            <c:idx val="0"/>
            <c:invertIfNegative val="0"/>
            <c:bubble3D val="0"/>
            <c:spPr>
              <a:solidFill>
                <a:srgbClr val="E58E1A"/>
              </a:solidFill>
            </c:spPr>
            <c:extLst>
              <c:ext xmlns:c16="http://schemas.microsoft.com/office/drawing/2014/chart" uri="{C3380CC4-5D6E-409C-BE32-E72D297353CC}">
                <c16:uniqueId val="{00000001-1C53-4BCF-BFD7-531411E96792}"/>
              </c:ext>
            </c:extLst>
          </c:dPt>
          <c:dPt>
            <c:idx val="1"/>
            <c:invertIfNegative val="0"/>
            <c:bubble3D val="0"/>
            <c:spPr>
              <a:solidFill>
                <a:srgbClr val="E58E1A">
                  <a:alpha val="32000"/>
                </a:srgbClr>
              </a:solidFill>
            </c:spPr>
            <c:extLst>
              <c:ext xmlns:c16="http://schemas.microsoft.com/office/drawing/2014/chart" uri="{C3380CC4-5D6E-409C-BE32-E72D297353CC}">
                <c16:uniqueId val="{00000003-1C53-4BCF-BFD7-531411E96792}"/>
              </c:ext>
            </c:extLst>
          </c:dPt>
          <c:dPt>
            <c:idx val="3"/>
            <c:invertIfNegative val="0"/>
            <c:bubble3D val="0"/>
            <c:extLst>
              <c:ext xmlns:c16="http://schemas.microsoft.com/office/drawing/2014/chart" uri="{C3380CC4-5D6E-409C-BE32-E72D297353CC}">
                <c16:uniqueId val="{00000004-1C53-4BCF-BFD7-531411E96792}"/>
              </c:ext>
            </c:extLst>
          </c:dPt>
          <c:cat>
            <c:strRef>
              <c:f>Sheet1!$A$2:$A$4</c:f>
              <c:strCache>
                <c:ptCount val="2"/>
                <c:pt idx="0">
                  <c:v>Some college to college graduate</c:v>
                </c:pt>
                <c:pt idx="1">
                  <c:v>High School graduate</c:v>
                </c:pt>
              </c:strCache>
            </c:strRef>
          </c:cat>
          <c:val>
            <c:numRef>
              <c:f>Sheet1!$B$2:$B$4</c:f>
              <c:numCache>
                <c:formatCode>General</c:formatCode>
                <c:ptCount val="3"/>
                <c:pt idx="0">
                  <c:v>58.5</c:v>
                </c:pt>
                <c:pt idx="1">
                  <c:v>38.9</c:v>
                </c:pt>
              </c:numCache>
            </c:numRef>
          </c:val>
          <c:extLst>
            <c:ext xmlns:c16="http://schemas.microsoft.com/office/drawing/2014/chart" uri="{C3380CC4-5D6E-409C-BE32-E72D297353CC}">
              <c16:uniqueId val="{00000005-1C53-4BCF-BFD7-531411E96792}"/>
            </c:ext>
          </c:extLst>
        </c:ser>
        <c:dLbls>
          <c:showLegendKey val="0"/>
          <c:showVal val="0"/>
          <c:showCatName val="0"/>
          <c:showSerName val="0"/>
          <c:showPercent val="0"/>
          <c:showBubbleSize val="0"/>
        </c:dLbls>
        <c:gapWidth val="100"/>
        <c:axId val="-2049080856"/>
        <c:axId val="-1994321528"/>
      </c:barChart>
      <c:valAx>
        <c:axId val="-1994321528"/>
        <c:scaling>
          <c:orientation val="minMax"/>
        </c:scaling>
        <c:delete val="1"/>
        <c:axPos val="b"/>
        <c:majorGridlines/>
        <c:numFmt formatCode="General" sourceLinked="1"/>
        <c:majorTickMark val="out"/>
        <c:minorTickMark val="none"/>
        <c:tickLblPos val="nextTo"/>
        <c:crossAx val="-2049080856"/>
        <c:crosses val="autoZero"/>
        <c:crossBetween val="between"/>
      </c:valAx>
      <c:catAx>
        <c:axId val="-2049080856"/>
        <c:scaling>
          <c:orientation val="minMax"/>
        </c:scaling>
        <c:delete val="1"/>
        <c:axPos val="l"/>
        <c:numFmt formatCode="General" sourceLinked="0"/>
        <c:majorTickMark val="out"/>
        <c:minorTickMark val="none"/>
        <c:tickLblPos val="nextTo"/>
        <c:crossAx val="-199432152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2304CB-9CF8-49DB-B3F6-C832815294A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86DE695-3CA8-402F-92F0-7FC4E06E6AF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00AC100-92C3-4045-B0C4-6C423DEBD232}" type="datetimeFigureOut">
              <a:rPr lang="en-US" smtClean="0"/>
              <a:t>9/11/19</a:t>
            </a:fld>
            <a:endParaRPr lang="en-US"/>
          </a:p>
        </p:txBody>
      </p:sp>
      <p:sp>
        <p:nvSpPr>
          <p:cNvPr id="4" name="Footer Placeholder 3">
            <a:extLst>
              <a:ext uri="{FF2B5EF4-FFF2-40B4-BE49-F238E27FC236}">
                <a16:creationId xmlns:a16="http://schemas.microsoft.com/office/drawing/2014/main" id="{E7423AFF-D106-4A42-858A-81798AC6210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F8E8CC-C29C-42E6-80E3-979561B9F0D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84D5DC-7730-4227-946B-190E2BFF894D}" type="slidenum">
              <a:rPr lang="en-US" smtClean="0"/>
              <a:t>‹#›</a:t>
            </a:fld>
            <a:endParaRPr lang="en-US"/>
          </a:p>
        </p:txBody>
      </p:sp>
    </p:spTree>
    <p:extLst>
      <p:ext uri="{BB962C8B-B14F-4D97-AF65-F5344CB8AC3E}">
        <p14:creationId xmlns:p14="http://schemas.microsoft.com/office/powerpoint/2010/main" val="3204329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6EC8C237-E3E4-4035-861A-85D801C96E57}" type="slidenum">
              <a:rPr lang="en-US"/>
              <a:pPr/>
              <a:t>‹#›</a:t>
            </a:fld>
            <a:endParaRPr lang="en-US" dirty="0"/>
          </a:p>
        </p:txBody>
      </p:sp>
    </p:spTree>
    <p:extLst>
      <p:ext uri="{BB962C8B-B14F-4D97-AF65-F5344CB8AC3E}">
        <p14:creationId xmlns:p14="http://schemas.microsoft.com/office/powerpoint/2010/main" val="8241785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6" charset="0"/>
        <a:ea typeface="+mn-ea"/>
        <a:cs typeface="+mn-cs"/>
      </a:defRPr>
    </a:lvl1pPr>
    <a:lvl2pPr marL="457200" algn="l" rtl="0" fontAlgn="base">
      <a:spcBef>
        <a:spcPct val="30000"/>
      </a:spcBef>
      <a:spcAft>
        <a:spcPct val="0"/>
      </a:spcAft>
      <a:defRPr sz="1200" kern="1200">
        <a:solidFill>
          <a:schemeClr val="tx1"/>
        </a:solidFill>
        <a:latin typeface="Times" pitchFamily="-16" charset="0"/>
        <a:ea typeface="+mn-ea"/>
        <a:cs typeface="+mn-cs"/>
      </a:defRPr>
    </a:lvl2pPr>
    <a:lvl3pPr marL="914400" algn="l" rtl="0" fontAlgn="base">
      <a:spcBef>
        <a:spcPct val="30000"/>
      </a:spcBef>
      <a:spcAft>
        <a:spcPct val="0"/>
      </a:spcAft>
      <a:defRPr sz="1200" kern="1200">
        <a:solidFill>
          <a:schemeClr val="tx1"/>
        </a:solidFill>
        <a:latin typeface="Times" pitchFamily="-16" charset="0"/>
        <a:ea typeface="+mn-ea"/>
        <a:cs typeface="+mn-cs"/>
      </a:defRPr>
    </a:lvl3pPr>
    <a:lvl4pPr marL="1371600" algn="l" rtl="0" fontAlgn="base">
      <a:spcBef>
        <a:spcPct val="30000"/>
      </a:spcBef>
      <a:spcAft>
        <a:spcPct val="0"/>
      </a:spcAft>
      <a:defRPr sz="1200" kern="1200">
        <a:solidFill>
          <a:schemeClr val="tx1"/>
        </a:solidFill>
        <a:latin typeface="Times" pitchFamily="-16" charset="0"/>
        <a:ea typeface="+mn-ea"/>
        <a:cs typeface="+mn-cs"/>
      </a:defRPr>
    </a:lvl4pPr>
    <a:lvl5pPr marL="1828800" algn="l" rtl="0" fontAlgn="base">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595959"/>
                </a:solidFill>
              </a:rPr>
              <a:t>Change background to reflect design of report?</a:t>
            </a:r>
          </a:p>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1</a:t>
            </a:fld>
            <a:endParaRPr lang="en-US" dirty="0"/>
          </a:p>
        </p:txBody>
      </p:sp>
    </p:spTree>
    <p:extLst>
      <p:ext uri="{BB962C8B-B14F-4D97-AF65-F5344CB8AC3E}">
        <p14:creationId xmlns:p14="http://schemas.microsoft.com/office/powerpoint/2010/main" val="345330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recognized that high quality credentials and a high quality system of learning beyond high school can produce those outcomes—but not without intentional design that takes account who today’s students are and what they actually need to succeed in their programs and after they graduate.</a:t>
            </a:r>
          </a:p>
          <a:p>
            <a:endParaRPr lang="en-US" dirty="0"/>
          </a:p>
          <a:p>
            <a:r>
              <a:rPr lang="en-US" dirty="0"/>
              <a:t>That changing economy is demanding new and specific competencies and we must design programs to lead to the high level achievement of those competencies.  For instance, it isn’t enough to simply have knowledge or specific skills, a high quality credentials should entail actual practice applying skills and knowledge in real-world settings—and in ways that enable learners to demonstrate what they know and can do.</a:t>
            </a:r>
          </a:p>
          <a:p>
            <a:endParaRPr lang="en-US" dirty="0"/>
          </a:p>
          <a:p>
            <a:r>
              <a:rPr lang="en-US" dirty="0"/>
              <a:t>And, our systems by which we build faculty capacity and assess what people are learning also have to be aligned to those important—as Jamie mentioned “human skills” so important for success now and in the future.</a:t>
            </a:r>
          </a:p>
        </p:txBody>
      </p:sp>
      <p:sp>
        <p:nvSpPr>
          <p:cNvPr id="4" name="Slide Number Placeholder 3"/>
          <p:cNvSpPr>
            <a:spLocks noGrp="1"/>
          </p:cNvSpPr>
          <p:nvPr>
            <p:ph type="sldNum" sz="quarter" idx="10"/>
          </p:nvPr>
        </p:nvSpPr>
        <p:spPr/>
        <p:txBody>
          <a:bodyPr/>
          <a:lstStyle/>
          <a:p>
            <a:fld id="{6EC8C237-E3E4-4035-861A-85D801C96E57}" type="slidenum">
              <a:rPr lang="en-US" smtClean="0"/>
              <a:pPr/>
              <a:t>10</a:t>
            </a:fld>
            <a:endParaRPr lang="en-US" dirty="0"/>
          </a:p>
        </p:txBody>
      </p:sp>
    </p:spTree>
    <p:extLst>
      <p:ext uri="{BB962C8B-B14F-4D97-AF65-F5344CB8AC3E}">
        <p14:creationId xmlns:p14="http://schemas.microsoft.com/office/powerpoint/2010/main" val="3020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A8CB"/>
                </a:solidFill>
                <a:latin typeface="Futura" panose="020B0602020204020303" pitchFamily="34" charset="-79"/>
                <a:cs typeface="Futura" panose="020B0602020204020303" pitchFamily="34" charset="-79"/>
              </a:rPr>
              <a:t>Mapping from individual and societal outcomes we know high quality credentials can produce back to the intentional program design and student-centered policies and practices that assure the system actually produces those outcomes.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A8CB"/>
              </a:solidFill>
              <a:latin typeface="Futura" panose="020B0602020204020303" pitchFamily="34" charset="-79"/>
              <a:cs typeface="Futura" panose="020B0602020204020303" pitchFamily="34" charset="-79"/>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A8CB"/>
                </a:solidFill>
                <a:latin typeface="Futura" panose="020B0602020204020303" pitchFamily="34" charset="-79"/>
                <a:cs typeface="Futura" panose="020B0602020204020303" pitchFamily="34" charset="-79"/>
              </a:rPr>
              <a:t>The design of the curriculum matters, but what also matters is how our institutions of higher learning understand who their students are, support them in ways that help all of them succeed and build the learning pathways within and beyond their own setting to help all students succeed.</a:t>
            </a:r>
            <a:endParaRPr lang="en-US" sz="1050" dirty="0">
              <a:solidFill>
                <a:srgbClr val="00A8CB"/>
              </a:solidFill>
              <a:latin typeface="Futura" panose="020B0602020204020303" pitchFamily="34" charset="-79"/>
              <a:cs typeface="Futura" panose="020B0602020204020303" pitchFamily="34" charset="-79"/>
            </a:endParaRPr>
          </a:p>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11</a:t>
            </a:fld>
            <a:endParaRPr lang="en-US" dirty="0"/>
          </a:p>
        </p:txBody>
      </p:sp>
    </p:spTree>
    <p:extLst>
      <p:ext uri="{BB962C8B-B14F-4D97-AF65-F5344CB8AC3E}">
        <p14:creationId xmlns:p14="http://schemas.microsoft.com/office/powerpoint/2010/main" val="30209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6" charset="0"/>
                <a:ea typeface="+mn-ea"/>
                <a:cs typeface="+mn-cs"/>
              </a:rPr>
              <a:t>We know that creating better designs, policies and practices are key to the overall quality of programs and the credentialing system.  We also need, however, a select set of key indicators that we can use to track quality programs and to assure quality credentials. Indicators are also necessary to determine criteria for providing resources to institutions well positioned to provide high-quality educational experiences equitably and to award high-quality credentials.  See Figure xx for a limited set of indicators that align with the different component parts of the quality credential conceptual model.</a:t>
            </a:r>
          </a:p>
          <a:p>
            <a:r>
              <a:rPr lang="en-US" sz="1200" kern="1200" dirty="0">
                <a:solidFill>
                  <a:schemeClr val="tx1"/>
                </a:solidFill>
                <a:effectLst/>
                <a:latin typeface="Times" pitchFamily="-16" charset="0"/>
                <a:ea typeface="+mn-ea"/>
                <a:cs typeface="+mn-cs"/>
              </a:rPr>
              <a:t> </a:t>
            </a:r>
          </a:p>
          <a:p>
            <a:endParaRPr lang="en-US" dirty="0"/>
          </a:p>
          <a:p>
            <a:r>
              <a:rPr lang="en-US" dirty="0"/>
              <a:t>Three comments about the indicators:</a:t>
            </a:r>
          </a:p>
          <a:p>
            <a:endParaRPr lang="en-US" dirty="0"/>
          </a:p>
          <a:p>
            <a:pPr marL="228600" indent="-228600">
              <a:buAutoNum type="arabicParenR"/>
            </a:pPr>
            <a:r>
              <a:rPr lang="en-US" dirty="0"/>
              <a:t>obviously, there isn’t just one indicator that will tell you that a specific credential or institution providing credentials is high quality.</a:t>
            </a:r>
          </a:p>
          <a:p>
            <a:pPr marL="228600" indent="-228600">
              <a:buAutoNum type="arabicParenR"/>
            </a:pPr>
            <a:endParaRPr lang="en-US" dirty="0"/>
          </a:p>
          <a:p>
            <a:pPr marL="228600" indent="-228600">
              <a:buAutoNum type="arabicParenR"/>
            </a:pPr>
            <a:r>
              <a:rPr lang="en-US" dirty="0"/>
              <a:t>And, while we believe these indicators can and will be used as leading indicators to help make decisions about funding and also about areas in need of improvement, no list of specific indicators will cover every possible dimension of quality.</a:t>
            </a:r>
          </a:p>
          <a:p>
            <a:pPr marL="228600" indent="-228600">
              <a:buAutoNum type="arabicParenR"/>
            </a:pPr>
            <a:endParaRPr lang="en-US" dirty="0"/>
          </a:p>
          <a:p>
            <a:pPr marL="228600" indent="-228600">
              <a:buAutoNum type="arabicParenR"/>
            </a:pPr>
            <a:r>
              <a:rPr lang="en-US" dirty="0"/>
              <a:t>Finally, we did not in this report specify how each of these indicators might be used—what specific levels of quantitative data might trigger some kind of regulatory action or which actors should really be paying attention to which indicators.  For instance, it makes sense for federal policy to concern itself with some specific indicators relative to student borrowing and to consumer protection issues.  It also makes sense for faculty and institutional leaders to track and pay attention to other sets of indicators that can help them hold themselves accountable and drive improvement.</a:t>
            </a:r>
          </a:p>
          <a:p>
            <a:pPr marL="228600" indent="-228600">
              <a:buAutoNum type="arabicParenR"/>
            </a:pPr>
            <a:endParaRPr lang="en-US" dirty="0"/>
          </a:p>
          <a:p>
            <a:pPr marL="0" indent="0">
              <a:buNone/>
            </a:pPr>
            <a:r>
              <a:rPr lang="en-US" dirty="0"/>
              <a:t>Finally, we strongly believed that we need better and more disaggregated data on many of these indicators in order to assure that our systems aren’t masking inequities within programs.</a:t>
            </a:r>
          </a:p>
        </p:txBody>
      </p:sp>
      <p:sp>
        <p:nvSpPr>
          <p:cNvPr id="4" name="Slide Number Placeholder 3"/>
          <p:cNvSpPr>
            <a:spLocks noGrp="1"/>
          </p:cNvSpPr>
          <p:nvPr>
            <p:ph type="sldNum" sz="quarter" idx="10"/>
          </p:nvPr>
        </p:nvSpPr>
        <p:spPr/>
        <p:txBody>
          <a:bodyPr/>
          <a:lstStyle/>
          <a:p>
            <a:fld id="{6EC8C237-E3E4-4035-861A-85D801C96E57}" type="slidenum">
              <a:rPr lang="en-US" smtClean="0"/>
              <a:pPr/>
              <a:t>12</a:t>
            </a:fld>
            <a:endParaRPr lang="en-US" dirty="0"/>
          </a:p>
        </p:txBody>
      </p:sp>
    </p:spTree>
    <p:extLst>
      <p:ext uri="{BB962C8B-B14F-4D97-AF65-F5344CB8AC3E}">
        <p14:creationId xmlns:p14="http://schemas.microsoft.com/office/powerpoint/2010/main" val="224682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made a very conscious decision to draw particular attention to this dimension of quality—the learning and specific core competencies that we know are essential for long term success.</a:t>
            </a:r>
          </a:p>
        </p:txBody>
      </p:sp>
      <p:sp>
        <p:nvSpPr>
          <p:cNvPr id="4" name="Slide Number Placeholder 3"/>
          <p:cNvSpPr>
            <a:spLocks noGrp="1"/>
          </p:cNvSpPr>
          <p:nvPr>
            <p:ph type="sldNum" sz="quarter" idx="10"/>
          </p:nvPr>
        </p:nvSpPr>
        <p:spPr/>
        <p:txBody>
          <a:bodyPr/>
          <a:lstStyle/>
          <a:p>
            <a:fld id="{6EC8C237-E3E4-4035-861A-85D801C96E57}" type="slidenum">
              <a:rPr lang="en-US" smtClean="0"/>
              <a:pPr/>
              <a:t>13</a:t>
            </a:fld>
            <a:endParaRPr lang="en-US" dirty="0"/>
          </a:p>
        </p:txBody>
      </p:sp>
    </p:spTree>
    <p:extLst>
      <p:ext uri="{BB962C8B-B14F-4D97-AF65-F5344CB8AC3E}">
        <p14:creationId xmlns:p14="http://schemas.microsoft.com/office/powerpoint/2010/main" val="285201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14</a:t>
            </a:fld>
            <a:endParaRPr lang="en-US" dirty="0"/>
          </a:p>
        </p:txBody>
      </p:sp>
    </p:spTree>
    <p:extLst>
      <p:ext uri="{BB962C8B-B14F-4D97-AF65-F5344CB8AC3E}">
        <p14:creationId xmlns:p14="http://schemas.microsoft.com/office/powerpoint/2010/main" val="1573958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a:t>
            </a:r>
            <a:r>
              <a:rPr lang="en-US" baseline="0" dirty="0"/>
              <a:t> end of 30 minutes, we will facilitate 10 minute discussion with broader group on findings of exercise.</a:t>
            </a:r>
          </a:p>
          <a:p>
            <a:endParaRPr lang="en-US" baseline="0" dirty="0"/>
          </a:p>
          <a:p>
            <a:r>
              <a:rPr lang="en-US" baseline="0" dirty="0"/>
              <a:t>Debra: Do we have enough time to have them answer the questions in 20 minutes?  Then, 10 minutes of discussion at the tables about their answers?  Then, the full group read-out?</a:t>
            </a:r>
          </a:p>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17</a:t>
            </a:fld>
            <a:endParaRPr lang="en-US" dirty="0"/>
          </a:p>
        </p:txBody>
      </p:sp>
    </p:spTree>
    <p:extLst>
      <p:ext uri="{BB962C8B-B14F-4D97-AF65-F5344CB8AC3E}">
        <p14:creationId xmlns:p14="http://schemas.microsoft.com/office/powerpoint/2010/main" val="1907293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8A9521C-5F09-4AD8-832A-9356DD24F001}"/>
              </a:ext>
            </a:extLst>
          </p:cNvPr>
          <p:cNvSpPr>
            <a:spLocks noGrp="1" noRot="1" noChangeAspect="1" noChangeArrowheads="1" noTextEdit="1"/>
          </p:cNvSpPr>
          <p:nvPr>
            <p:ph type="sldImg"/>
          </p:nvPr>
        </p:nvSpPr>
        <p:spPr bwMode="auto">
          <a:xfrm>
            <a:off x="1331913" y="215900"/>
            <a:ext cx="6988175" cy="52419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222BCEA-D707-4A1D-9389-7302D787152E}"/>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 slide that Joe May wants to use.  We won’t bring it up right away but Chauncy can signal when it is appropriate.</a:t>
            </a:r>
          </a:p>
          <a:p>
            <a:endParaRPr lang="en-US" altLang="en-US" dirty="0"/>
          </a:p>
        </p:txBody>
      </p:sp>
      <p:sp>
        <p:nvSpPr>
          <p:cNvPr id="8196" name="Slide Number Placeholder 3">
            <a:extLst>
              <a:ext uri="{FF2B5EF4-FFF2-40B4-BE49-F238E27FC236}">
                <a16:creationId xmlns:a16="http://schemas.microsoft.com/office/drawing/2014/main" id="{B2513132-A5C6-492D-8FB3-A183A23480EB}"/>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31774"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Notes view: </a:t>
            </a:r>
            <a:fld id="{0EDE8289-8E88-4354-96ED-4C486D0C30B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40131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6" charset="0"/>
                <a:ea typeface="+mn-ea"/>
                <a:cs typeface="+mn-cs"/>
              </a:rPr>
              <a:t>No single actor or sector can design, build, implement, and maintain the student-centered quality assurance and improvement system we believe to be necessary—and overdue. A wide range of actors will need to contribute, including accreditors, educators, employers, federal agencies, institutions and systems, states, students, philanthropic organizations, and workforce boards. Each of these actors will have its own role to play – and will need to work more readily and effectively with the others. </a:t>
            </a:r>
          </a:p>
          <a:p>
            <a:r>
              <a:rPr lang="en-US" sz="1200" kern="1200" dirty="0">
                <a:solidFill>
                  <a:schemeClr val="tx1"/>
                </a:solidFill>
                <a:effectLst/>
                <a:latin typeface="Times" pitchFamily="-16" charset="0"/>
                <a:ea typeface="+mn-ea"/>
                <a:cs typeface="+mn-cs"/>
              </a:rPr>
              <a:t> </a:t>
            </a:r>
          </a:p>
          <a:p>
            <a:r>
              <a:rPr lang="en-US" sz="1200" kern="1200" dirty="0">
                <a:solidFill>
                  <a:schemeClr val="tx1"/>
                </a:solidFill>
                <a:effectLst/>
                <a:latin typeface="Times" pitchFamily="-16" charset="0"/>
                <a:ea typeface="+mn-ea"/>
                <a:cs typeface="+mn-cs"/>
              </a:rPr>
              <a:t>The necessity for increasing collaboration and coordination has been a consistent theme in quality and improvement discussions for a long time. We hope to advance the conversation by identifying a few concrete places to start. Task Force members have helped identify </a:t>
            </a:r>
            <a:r>
              <a:rPr lang="en-US" sz="1200" b="1" kern="1200" dirty="0">
                <a:solidFill>
                  <a:schemeClr val="tx1"/>
                </a:solidFill>
                <a:effectLst/>
                <a:latin typeface="Times" pitchFamily="-16" charset="0"/>
                <a:ea typeface="+mn-ea"/>
                <a:cs typeface="+mn-cs"/>
              </a:rPr>
              <a:t>five priority areas</a:t>
            </a:r>
            <a:r>
              <a:rPr lang="en-US" sz="1200" kern="1200" dirty="0">
                <a:solidFill>
                  <a:schemeClr val="tx1"/>
                </a:solidFill>
                <a:effectLst/>
                <a:latin typeface="Times" pitchFamily="-16" charset="0"/>
                <a:ea typeface="+mn-ea"/>
                <a:cs typeface="+mn-cs"/>
              </a:rPr>
              <a:t> where collaboration and coordination would create the most positive impact for students.</a:t>
            </a:r>
          </a:p>
          <a:p>
            <a:r>
              <a:rPr lang="en-US" sz="1200" kern="1200" dirty="0">
                <a:solidFill>
                  <a:schemeClr val="tx1"/>
                </a:solidFill>
                <a:effectLst/>
                <a:latin typeface="Times" pitchFamily="-16" charset="0"/>
                <a:ea typeface="+mn-ea"/>
                <a:cs typeface="+mn-cs"/>
              </a:rPr>
              <a:t>These priority areas and sample illustrations represent steps that various actors might take to move our quality assurance and improvement systems forward. Though the list of possibilities can be daunting, systems change can start with a set of actors choosing one priority area as a starting place for relationship development and activity alignment. That could be a relatively simple effort to support just one institution through a tough time or to align metrics for a single priority sector for a state’s workforce development.  Such initial first steps could build trust, reveal unknown resources, and establish a greater tendency toward collaboration. Building a quality assurance and improvement system will not happen overnight. We look forward to learning together in the years to come.</a:t>
            </a:r>
          </a:p>
          <a:p>
            <a:r>
              <a:rPr lang="en-US" sz="1200" kern="1200" dirty="0">
                <a:solidFill>
                  <a:schemeClr val="tx1"/>
                </a:solidFill>
                <a:effectLst/>
                <a:latin typeface="Times" pitchFamily="-16" charset="0"/>
                <a:ea typeface="+mn-ea"/>
                <a:cs typeface="+mn-cs"/>
              </a:rPr>
              <a:t> </a:t>
            </a:r>
          </a:p>
          <a:p>
            <a:br>
              <a:rPr lang="en-US" sz="1200" kern="1200" dirty="0">
                <a:solidFill>
                  <a:schemeClr val="tx1"/>
                </a:solidFill>
                <a:effectLst/>
                <a:latin typeface="Times" pitchFamily="-16" charset="0"/>
                <a:ea typeface="+mn-ea"/>
                <a:cs typeface="+mn-cs"/>
              </a:rPr>
            </a:br>
            <a:r>
              <a:rPr lang="en-US" sz="1200" kern="1200" dirty="0">
                <a:solidFill>
                  <a:schemeClr val="tx1"/>
                </a:solidFill>
                <a:effectLst/>
                <a:latin typeface="Times" pitchFamily="-16"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19</a:t>
            </a:fld>
            <a:endParaRPr lang="en-US" dirty="0"/>
          </a:p>
        </p:txBody>
      </p:sp>
    </p:spTree>
    <p:extLst>
      <p:ext uri="{BB962C8B-B14F-4D97-AF65-F5344CB8AC3E}">
        <p14:creationId xmlns:p14="http://schemas.microsoft.com/office/powerpoint/2010/main" val="425813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20</a:t>
            </a:fld>
            <a:endParaRPr lang="en-US" dirty="0"/>
          </a:p>
        </p:txBody>
      </p:sp>
    </p:spTree>
    <p:extLst>
      <p:ext uri="{BB962C8B-B14F-4D97-AF65-F5344CB8AC3E}">
        <p14:creationId xmlns:p14="http://schemas.microsoft.com/office/powerpoint/2010/main" val="1153637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21</a:t>
            </a:fld>
            <a:endParaRPr lang="en-US" dirty="0"/>
          </a:p>
        </p:txBody>
      </p:sp>
    </p:spTree>
    <p:extLst>
      <p:ext uri="{BB962C8B-B14F-4D97-AF65-F5344CB8AC3E}">
        <p14:creationId xmlns:p14="http://schemas.microsoft.com/office/powerpoint/2010/main" val="115363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2</a:t>
            </a:fld>
            <a:endParaRPr lang="en-US" dirty="0"/>
          </a:p>
        </p:txBody>
      </p:sp>
    </p:spTree>
    <p:extLst>
      <p:ext uri="{BB962C8B-B14F-4D97-AF65-F5344CB8AC3E}">
        <p14:creationId xmlns:p14="http://schemas.microsoft.com/office/powerpoint/2010/main" val="42581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22</a:t>
            </a:fld>
            <a:endParaRPr lang="en-US" dirty="0"/>
          </a:p>
        </p:txBody>
      </p:sp>
    </p:spTree>
    <p:extLst>
      <p:ext uri="{BB962C8B-B14F-4D97-AF65-F5344CB8AC3E}">
        <p14:creationId xmlns:p14="http://schemas.microsoft.com/office/powerpoint/2010/main" val="1153637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23</a:t>
            </a:fld>
            <a:endParaRPr lang="en-US" dirty="0"/>
          </a:p>
        </p:txBody>
      </p:sp>
    </p:spTree>
    <p:extLst>
      <p:ext uri="{BB962C8B-B14F-4D97-AF65-F5344CB8AC3E}">
        <p14:creationId xmlns:p14="http://schemas.microsoft.com/office/powerpoint/2010/main" val="1153637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24</a:t>
            </a:fld>
            <a:endParaRPr lang="en-US" dirty="0"/>
          </a:p>
        </p:txBody>
      </p:sp>
    </p:spTree>
    <p:extLst>
      <p:ext uri="{BB962C8B-B14F-4D97-AF65-F5344CB8AC3E}">
        <p14:creationId xmlns:p14="http://schemas.microsoft.com/office/powerpoint/2010/main" val="1153637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25</a:t>
            </a:fld>
            <a:endParaRPr lang="en-US" dirty="0"/>
          </a:p>
        </p:txBody>
      </p:sp>
    </p:spTree>
    <p:extLst>
      <p:ext uri="{BB962C8B-B14F-4D97-AF65-F5344CB8AC3E}">
        <p14:creationId xmlns:p14="http://schemas.microsoft.com/office/powerpoint/2010/main" val="425813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Asking people to write down answers to three questions:</a:t>
            </a:r>
          </a:p>
          <a:p>
            <a:endParaRPr lang="en-US" dirty="0"/>
          </a:p>
          <a:p>
            <a:pPr marL="228600" indent="-228600">
              <a:buAutoNum type="arabicParenR"/>
            </a:pPr>
            <a:r>
              <a:rPr lang="en-US" dirty="0"/>
              <a:t>Two top priority reform next steps for my own sector or institution/organization building on the new model and indicators framework</a:t>
            </a:r>
          </a:p>
          <a:p>
            <a:pPr marL="228600" indent="-228600">
              <a:buAutoNum type="arabicParenR"/>
            </a:pPr>
            <a:endParaRPr lang="en-US" dirty="0"/>
          </a:p>
          <a:p>
            <a:pPr marL="228600" indent="-228600">
              <a:buAutoNum type="arabicParenR"/>
            </a:pPr>
            <a:r>
              <a:rPr lang="en-US" dirty="0"/>
              <a:t>Two top priority reform next steps that you think others in other sectors need to take</a:t>
            </a:r>
          </a:p>
          <a:p>
            <a:pPr marL="228600" indent="-228600">
              <a:buAutoNum type="arabicParenR"/>
            </a:pPr>
            <a:endParaRPr lang="en-US" dirty="0"/>
          </a:p>
          <a:p>
            <a:pPr marL="228600" indent="-228600">
              <a:buAutoNum type="arabicParenR"/>
            </a:pPr>
            <a:r>
              <a:rPr lang="en-US" dirty="0"/>
              <a:t>One additional area where collaboration will be key—and who should be collaborating with whom</a:t>
            </a:r>
          </a:p>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26</a:t>
            </a:fld>
            <a:endParaRPr lang="en-US" dirty="0"/>
          </a:p>
        </p:txBody>
      </p:sp>
    </p:spTree>
    <p:extLst>
      <p:ext uri="{BB962C8B-B14F-4D97-AF65-F5344CB8AC3E}">
        <p14:creationId xmlns:p14="http://schemas.microsoft.com/office/powerpoint/2010/main" val="19072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 demographics of today’s students (and today’s potential students) are changing.  We may not fully realize exactly how much today’s student have changed.</a:t>
            </a:r>
          </a:p>
          <a:p>
            <a:endParaRPr lang="en-US" dirty="0"/>
          </a:p>
          <a:p>
            <a:r>
              <a:rPr lang="en-US" dirty="0"/>
              <a:t>They are older.  They are from a wider array of racial/ethnic backgrounds.  Many are raising children of their own and are working.  And, a very large number come from low-income, low-wealth families.</a:t>
            </a:r>
          </a:p>
        </p:txBody>
      </p:sp>
      <p:sp>
        <p:nvSpPr>
          <p:cNvPr id="4" name="Slide Number Placeholder 3"/>
          <p:cNvSpPr>
            <a:spLocks noGrp="1"/>
          </p:cNvSpPr>
          <p:nvPr>
            <p:ph type="sldNum" sz="quarter" idx="5"/>
          </p:nvPr>
        </p:nvSpPr>
        <p:spPr/>
        <p:txBody>
          <a:bodyPr/>
          <a:lstStyle/>
          <a:p>
            <a:fld id="{6EC8C237-E3E4-4035-861A-85D801C96E57}" type="slidenum">
              <a:rPr lang="en-US" smtClean="0"/>
              <a:pPr/>
              <a:t>3</a:t>
            </a:fld>
            <a:endParaRPr lang="en-US" dirty="0"/>
          </a:p>
        </p:txBody>
      </p:sp>
    </p:spTree>
    <p:extLst>
      <p:ext uri="{BB962C8B-B14F-4D97-AF65-F5344CB8AC3E}">
        <p14:creationId xmlns:p14="http://schemas.microsoft.com/office/powerpoint/2010/main" val="122799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know also that, while people pursue learning beyond high school for many reasons, one of the principal reasons is to improve their opportunities for good jobs and long-term economic success and mobility.  But, we also know that the demands of the economy are changing very rapidly. </a:t>
            </a:r>
          </a:p>
          <a:p>
            <a:endParaRPr lang="en-US" dirty="0"/>
          </a:p>
          <a:p>
            <a:r>
              <a:rPr lang="en-US" dirty="0"/>
              <a:t>We’ll dig more deeply this afternoon into the changing economy and what research tells us about the competencies required in that new economy.</a:t>
            </a:r>
          </a:p>
          <a:p>
            <a:endParaRPr lang="en-US" dirty="0"/>
          </a:p>
          <a:p>
            <a:r>
              <a:rPr lang="en-US" dirty="0"/>
              <a:t>Suffice it to say, we considered these realities in thinking thru what the dimensions of quality credentials and the conditions to produce those credentials really needed to be.</a:t>
            </a:r>
          </a:p>
        </p:txBody>
      </p:sp>
      <p:sp>
        <p:nvSpPr>
          <p:cNvPr id="4" name="Slide Number Placeholder 3"/>
          <p:cNvSpPr>
            <a:spLocks noGrp="1"/>
          </p:cNvSpPr>
          <p:nvPr>
            <p:ph type="sldNum" sz="quarter" idx="10"/>
          </p:nvPr>
        </p:nvSpPr>
        <p:spPr/>
        <p:txBody>
          <a:bodyPr/>
          <a:lstStyle/>
          <a:p>
            <a:fld id="{6EC8C237-E3E4-4035-861A-85D801C96E57}" type="slidenum">
              <a:rPr lang="en-US" smtClean="0"/>
              <a:pPr/>
              <a:t>4</a:t>
            </a:fld>
            <a:endParaRPr lang="en-US" dirty="0"/>
          </a:p>
        </p:txBody>
      </p:sp>
    </p:spTree>
    <p:extLst>
      <p:ext uri="{BB962C8B-B14F-4D97-AF65-F5344CB8AC3E}">
        <p14:creationId xmlns:p14="http://schemas.microsoft.com/office/powerpoint/2010/main" val="333417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Rapidly changing environment and a highly dynamic one—and not a very transparent landscape especially to those who seek the opportunities that these credentials may open up.</a:t>
            </a:r>
          </a:p>
          <a:p>
            <a:endParaRPr lang="en-US" dirty="0"/>
          </a:p>
          <a:p>
            <a:r>
              <a:rPr lang="en-US" dirty="0"/>
              <a:t>There are many credentials and it is a highly fractured environment in which there are far too few pathways between and among different credentials.</a:t>
            </a:r>
          </a:p>
        </p:txBody>
      </p:sp>
      <p:sp>
        <p:nvSpPr>
          <p:cNvPr id="4" name="Slide Number Placeholder 3"/>
          <p:cNvSpPr>
            <a:spLocks noGrp="1"/>
          </p:cNvSpPr>
          <p:nvPr>
            <p:ph type="sldNum" sz="quarter" idx="5"/>
          </p:nvPr>
        </p:nvSpPr>
        <p:spPr/>
        <p:txBody>
          <a:bodyPr/>
          <a:lstStyle/>
          <a:p>
            <a:fld id="{6EC8C237-E3E4-4035-861A-85D801C96E57}" type="slidenum">
              <a:rPr lang="en-US" smtClean="0"/>
              <a:pPr/>
              <a:t>5</a:t>
            </a:fld>
            <a:endParaRPr lang="en-US" dirty="0"/>
          </a:p>
        </p:txBody>
      </p:sp>
    </p:spTree>
    <p:extLst>
      <p:ext uri="{BB962C8B-B14F-4D97-AF65-F5344CB8AC3E}">
        <p14:creationId xmlns:p14="http://schemas.microsoft.com/office/powerpoint/2010/main" val="278602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probably the most important context for our work has to do with the inequities currently in the system.</a:t>
            </a:r>
          </a:p>
          <a:p>
            <a:endParaRPr lang="en-US" dirty="0"/>
          </a:p>
          <a:p>
            <a:r>
              <a:rPr lang="en-US" dirty="0"/>
              <a:t>We know that lower income students and Black, Latino and American Indian students are far less likely to even have access to quality programs beyond high school and far fewer, even if they do begin a program, actually get to the finish line.  When they pursue college, they also are far more likely to attend institutions with fewer resources.</a:t>
            </a:r>
          </a:p>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6</a:t>
            </a:fld>
            <a:endParaRPr lang="en-US" dirty="0"/>
          </a:p>
        </p:txBody>
      </p:sp>
    </p:spTree>
    <p:extLst>
      <p:ext uri="{BB962C8B-B14F-4D97-AF65-F5344CB8AC3E}">
        <p14:creationId xmlns:p14="http://schemas.microsoft.com/office/powerpoint/2010/main" val="333417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7</a:t>
            </a:fld>
            <a:endParaRPr lang="en-US" dirty="0"/>
          </a:p>
        </p:txBody>
      </p:sp>
    </p:spTree>
    <p:extLst>
      <p:ext uri="{BB962C8B-B14F-4D97-AF65-F5344CB8AC3E}">
        <p14:creationId xmlns:p14="http://schemas.microsoft.com/office/powerpoint/2010/main" val="42581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pitchFamily="-16" charset="0"/>
                <a:ea typeface="+mn-ea"/>
                <a:cs typeface="+mn-cs"/>
              </a:rPr>
              <a:t>While the landscape of credentialing is becoming more complex, the members of the Lumina Quality Credentials Task Force believe that </a:t>
            </a:r>
            <a:r>
              <a:rPr lang="en-US" sz="1200" b="1" kern="1200" dirty="0">
                <a:solidFill>
                  <a:schemeClr val="tx1"/>
                </a:solidFill>
                <a:effectLst/>
                <a:latin typeface="Times" pitchFamily="-16" charset="0"/>
                <a:ea typeface="+mn-ea"/>
                <a:cs typeface="+mn-cs"/>
              </a:rPr>
              <a:t>we can do better to assure more equitable access to quality credentials across the entire landscape</a:t>
            </a:r>
            <a:r>
              <a:rPr lang="en-US" sz="1200" kern="1200" dirty="0">
                <a:solidFill>
                  <a:schemeClr val="tx1"/>
                </a:solidFill>
                <a:effectLst/>
                <a:latin typeface="Times" pitchFamily="-16" charset="0"/>
                <a:ea typeface="+mn-ea"/>
                <a:cs typeface="+mn-cs"/>
              </a:rPr>
              <a:t>.  A model that maps what a quality credential really is </a:t>
            </a:r>
            <a:r>
              <a:rPr lang="en-US" sz="1200" i="1" kern="1200" dirty="0">
                <a:solidFill>
                  <a:schemeClr val="tx1"/>
                </a:solidFill>
                <a:effectLst/>
                <a:latin typeface="Times" pitchFamily="-16" charset="0"/>
                <a:ea typeface="+mn-ea"/>
                <a:cs typeface="+mn-cs"/>
              </a:rPr>
              <a:t>and</a:t>
            </a:r>
            <a:r>
              <a:rPr lang="en-US" sz="1200" kern="1200" dirty="0">
                <a:solidFill>
                  <a:schemeClr val="tx1"/>
                </a:solidFill>
                <a:effectLst/>
                <a:latin typeface="Times" pitchFamily="-16" charset="0"/>
                <a:ea typeface="+mn-ea"/>
                <a:cs typeface="+mn-cs"/>
              </a:rPr>
              <a:t> what it takes to produce one can offer an essential starting point to guide reform.</a:t>
            </a:r>
          </a:p>
          <a:p>
            <a:r>
              <a:rPr lang="en-US" sz="1200" kern="1200" dirty="0">
                <a:solidFill>
                  <a:schemeClr val="tx1"/>
                </a:solidFill>
                <a:effectLst/>
                <a:latin typeface="Times" pitchFamily="-16" charset="0"/>
                <a:ea typeface="+mn-ea"/>
                <a:cs typeface="+mn-cs"/>
              </a:rPr>
              <a:t> </a:t>
            </a:r>
          </a:p>
          <a:p>
            <a:r>
              <a:rPr lang="en-US" sz="1200" kern="1200" dirty="0">
                <a:solidFill>
                  <a:schemeClr val="tx1"/>
                </a:solidFill>
                <a:effectLst/>
                <a:latin typeface="Times" pitchFamily="-16" charset="0"/>
                <a:ea typeface="+mn-ea"/>
                <a:cs typeface="+mn-cs"/>
              </a:rPr>
              <a:t>We know that research suggests that increasing attainment of credentials beyond high school produces significant positive outcomes for both individuals who earn those credentials and for the communities, states, and society as a whole that benefits from a larger proportion of individuals with those credentials.  We have developed </a:t>
            </a:r>
            <a:r>
              <a:rPr lang="en-US" sz="1200" b="1" kern="1200" dirty="0">
                <a:solidFill>
                  <a:schemeClr val="tx1"/>
                </a:solidFill>
                <a:effectLst/>
                <a:latin typeface="Times" pitchFamily="-16" charset="0"/>
                <a:ea typeface="+mn-ea"/>
                <a:cs typeface="+mn-cs"/>
              </a:rPr>
              <a:t>a model </a:t>
            </a:r>
            <a:r>
              <a:rPr lang="en-US" sz="1200" kern="1200" dirty="0">
                <a:solidFill>
                  <a:schemeClr val="tx1"/>
                </a:solidFill>
                <a:effectLst/>
                <a:latin typeface="Times" pitchFamily="-16" charset="0"/>
                <a:ea typeface="+mn-ea"/>
                <a:cs typeface="+mn-cs"/>
              </a:rPr>
              <a:t>(see Figure xx)</a:t>
            </a:r>
            <a:r>
              <a:rPr lang="en-US" sz="1200" b="1" kern="1200" dirty="0">
                <a:solidFill>
                  <a:schemeClr val="tx1"/>
                </a:solidFill>
                <a:effectLst/>
                <a:latin typeface="Times" pitchFamily="-16" charset="0"/>
                <a:ea typeface="+mn-ea"/>
                <a:cs typeface="+mn-cs"/>
              </a:rPr>
              <a:t> that maps from the individual and societal outcomes we know high quality credentials </a:t>
            </a:r>
            <a:r>
              <a:rPr lang="en-US" sz="1200" b="1" i="1" kern="1200" dirty="0">
                <a:solidFill>
                  <a:schemeClr val="tx1"/>
                </a:solidFill>
                <a:effectLst/>
                <a:latin typeface="Times" pitchFamily="-16" charset="0"/>
                <a:ea typeface="+mn-ea"/>
                <a:cs typeface="+mn-cs"/>
              </a:rPr>
              <a:t>can</a:t>
            </a:r>
            <a:r>
              <a:rPr lang="en-US" sz="1200" b="1" kern="1200" dirty="0">
                <a:solidFill>
                  <a:schemeClr val="tx1"/>
                </a:solidFill>
                <a:effectLst/>
                <a:latin typeface="Times" pitchFamily="-16" charset="0"/>
                <a:ea typeface="+mn-ea"/>
                <a:cs typeface="+mn-cs"/>
              </a:rPr>
              <a:t> produce back to the intentional program design and student-centered policies and practices that assure the system actually produces those outcomes.</a:t>
            </a:r>
            <a:endParaRPr lang="en-US" sz="1200" kern="1200" dirty="0">
              <a:solidFill>
                <a:schemeClr val="tx1"/>
              </a:solidFill>
              <a:effectLst/>
              <a:latin typeface="Times" pitchFamily="-16"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8</a:t>
            </a:fld>
            <a:endParaRPr lang="en-US" dirty="0"/>
          </a:p>
        </p:txBody>
      </p:sp>
    </p:spTree>
    <p:extLst>
      <p:ext uri="{BB962C8B-B14F-4D97-AF65-F5344CB8AC3E}">
        <p14:creationId xmlns:p14="http://schemas.microsoft.com/office/powerpoint/2010/main" val="299873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A8CB"/>
                </a:solidFill>
                <a:latin typeface="Futura" panose="020B0602020204020303" pitchFamily="34" charset="-79"/>
                <a:cs typeface="Futura" panose="020B0602020204020303" pitchFamily="34" charset="-79"/>
              </a:rPr>
              <a:t>Mapping from individual and societal outcomes we know high quality credentials can produce back to the intentional program design and student-centered policies and practices that assure the system actually produces those outcomes.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A8CB"/>
              </a:solidFill>
              <a:latin typeface="Futura" panose="020B0602020204020303" pitchFamily="34" charset="-79"/>
              <a:cs typeface="Futura" panose="020B0602020204020303" pitchFamily="34" charset="-79"/>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A8CB"/>
                </a:solidFill>
                <a:latin typeface="Futura" panose="020B0602020204020303" pitchFamily="34" charset="-79"/>
                <a:cs typeface="Futura" panose="020B0602020204020303" pitchFamily="34" charset="-79"/>
              </a:rPr>
              <a:t>Certainly wages and employment outcomes are important, but we also wanted to highlight both short-term and longer term outcomes both for individuals and for society.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A8CB"/>
              </a:solidFill>
              <a:latin typeface="Futura" panose="020B0602020204020303" pitchFamily="34" charset="-79"/>
              <a:cs typeface="Futura" panose="020B0602020204020303" pitchFamily="34" charset="-79"/>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A8CB"/>
                </a:solidFill>
                <a:latin typeface="Futura" panose="020B0602020204020303" pitchFamily="34" charset="-79"/>
                <a:cs typeface="Futura" panose="020B0602020204020303" pitchFamily="34" charset="-79"/>
              </a:rPr>
              <a:t>For example, we certainly believe high quality credentials should lead to relevant and meaningful employment and wage gains, but we also want our system of learning beyond high school to position graduates for longer term economic mobility and for intergenerational success, pathways to promotion and the opportunity to become responsible and active citizens and community leaders.</a:t>
            </a:r>
            <a:endParaRPr lang="en-US" sz="1050" dirty="0">
              <a:solidFill>
                <a:srgbClr val="00A8CB"/>
              </a:solidFill>
              <a:latin typeface="Futura" panose="020B0602020204020303" pitchFamily="34" charset="-79"/>
              <a:cs typeface="Futura" panose="020B0602020204020303" pitchFamily="34" charset="-79"/>
            </a:endParaRPr>
          </a:p>
          <a:p>
            <a:endParaRPr lang="en-US" dirty="0"/>
          </a:p>
        </p:txBody>
      </p:sp>
      <p:sp>
        <p:nvSpPr>
          <p:cNvPr id="4" name="Slide Number Placeholder 3"/>
          <p:cNvSpPr>
            <a:spLocks noGrp="1"/>
          </p:cNvSpPr>
          <p:nvPr>
            <p:ph type="sldNum" sz="quarter" idx="10"/>
          </p:nvPr>
        </p:nvSpPr>
        <p:spPr/>
        <p:txBody>
          <a:bodyPr/>
          <a:lstStyle/>
          <a:p>
            <a:fld id="{6EC8C237-E3E4-4035-861A-85D801C96E57}" type="slidenum">
              <a:rPr lang="en-US" smtClean="0"/>
              <a:pPr/>
              <a:t>9</a:t>
            </a:fld>
            <a:endParaRPr lang="en-US" dirty="0"/>
          </a:p>
        </p:txBody>
      </p:sp>
    </p:spTree>
    <p:extLst>
      <p:ext uri="{BB962C8B-B14F-4D97-AF65-F5344CB8AC3E}">
        <p14:creationId xmlns:p14="http://schemas.microsoft.com/office/powerpoint/2010/main" val="3020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24C41D7-D075-4DD6-B0AE-8DC95151C4BF}"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DC91354C-540D-453C-B3EF-80175900FBD2}"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73C15795-1181-4160-BC43-37A28F48F931}"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685800">
              <a:defRPr/>
            </a:pPr>
            <a:fld id="{EBB1B3A8-3522-4728-A9CF-E30165AF723E}" type="datetime1">
              <a:rPr lang="en-US" smtClean="0">
                <a:solidFill>
                  <a:prstClr val="black">
                    <a:tint val="75000"/>
                  </a:prstClr>
                </a:solidFill>
              </a:rPr>
              <a:pPr defTabSz="685800">
                <a:defRPr/>
              </a:pPr>
              <a:t>9/11/19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a:defRPr/>
            </a:pPr>
            <a:fld id="{EC56A04F-2161-8F4E-9E61-1C03F004FA6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9294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883E4FD7-24C3-42B2-9118-390A5011ADDF}"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A1F4D707-5F27-4BE3-9100-B1939D0FC20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8AC48614-EED3-4090-9886-5BFE6AF5D3C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lvl1pPr>
          </a:lstStyle>
          <a:p>
            <a:fld id="{95A5BCCC-C2C9-401A-A3CD-139232BF9D7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EC10DB94-C413-4205-B66E-B45957C115F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BF2DD4D-15C2-458E-9601-8F2BEA33368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4553A56D-7420-4518-9B0E-EFBEDDB9325F}"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FA5FE81-21E2-4555-81D9-0CA1F5BBFBB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1035" name="Rectangle 11"/>
          <p:cNvSpPr>
            <a:spLocks noGrp="1" noChangeArrowheads="1"/>
          </p:cNvSpPr>
          <p:nvPr>
            <p:ph type="sldNum" sz="quarter" idx="4"/>
          </p:nvPr>
        </p:nvSpPr>
        <p:spPr bwMode="auto">
          <a:xfrm>
            <a:off x="360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mn-lt"/>
              </a:defRPr>
            </a:lvl1pPr>
          </a:lstStyle>
          <a:p>
            <a:fld id="{265209F2-F92C-4950-B0FF-27991D51791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Univers" pitchFamily="34" charset="0"/>
        </a:defRPr>
      </a:lvl2pPr>
      <a:lvl3pPr algn="l" rtl="0" fontAlgn="base">
        <a:spcBef>
          <a:spcPct val="0"/>
        </a:spcBef>
        <a:spcAft>
          <a:spcPct val="0"/>
        </a:spcAft>
        <a:defRPr sz="3200" b="1">
          <a:solidFill>
            <a:schemeClr val="tx2"/>
          </a:solidFill>
          <a:latin typeface="Univers" pitchFamily="34" charset="0"/>
        </a:defRPr>
      </a:lvl3pPr>
      <a:lvl4pPr algn="l" rtl="0" fontAlgn="base">
        <a:spcBef>
          <a:spcPct val="0"/>
        </a:spcBef>
        <a:spcAft>
          <a:spcPct val="0"/>
        </a:spcAft>
        <a:defRPr sz="3200" b="1">
          <a:solidFill>
            <a:schemeClr val="tx2"/>
          </a:solidFill>
          <a:latin typeface="Univers" pitchFamily="34" charset="0"/>
        </a:defRPr>
      </a:lvl4pPr>
      <a:lvl5pPr algn="l" rtl="0" fontAlgn="base">
        <a:spcBef>
          <a:spcPct val="0"/>
        </a:spcBef>
        <a:spcAft>
          <a:spcPct val="0"/>
        </a:spcAft>
        <a:defRPr sz="3200" b="1">
          <a:solidFill>
            <a:schemeClr val="tx2"/>
          </a:solidFill>
          <a:latin typeface="Univers" pitchFamily="34" charset="0"/>
        </a:defRPr>
      </a:lvl5pPr>
      <a:lvl6pPr marL="457200" algn="l" rtl="0" fontAlgn="base">
        <a:spcBef>
          <a:spcPct val="0"/>
        </a:spcBef>
        <a:spcAft>
          <a:spcPct val="0"/>
        </a:spcAft>
        <a:defRPr sz="3200" b="1">
          <a:solidFill>
            <a:schemeClr val="tx2"/>
          </a:solidFill>
          <a:latin typeface="Univers" pitchFamily="34" charset="0"/>
        </a:defRPr>
      </a:lvl6pPr>
      <a:lvl7pPr marL="914400" algn="l" rtl="0" fontAlgn="base">
        <a:spcBef>
          <a:spcPct val="0"/>
        </a:spcBef>
        <a:spcAft>
          <a:spcPct val="0"/>
        </a:spcAft>
        <a:defRPr sz="3200" b="1">
          <a:solidFill>
            <a:schemeClr val="tx2"/>
          </a:solidFill>
          <a:latin typeface="Univers" pitchFamily="34" charset="0"/>
        </a:defRPr>
      </a:lvl7pPr>
      <a:lvl8pPr marL="1371600" algn="l" rtl="0" fontAlgn="base">
        <a:spcBef>
          <a:spcPct val="0"/>
        </a:spcBef>
        <a:spcAft>
          <a:spcPct val="0"/>
        </a:spcAft>
        <a:defRPr sz="3200" b="1">
          <a:solidFill>
            <a:schemeClr val="tx2"/>
          </a:solidFill>
          <a:latin typeface="Univers" pitchFamily="34" charset="0"/>
        </a:defRPr>
      </a:lvl8pPr>
      <a:lvl9pPr marL="1828800" algn="l" rtl="0" fontAlgn="base">
        <a:spcBef>
          <a:spcPct val="0"/>
        </a:spcBef>
        <a:spcAft>
          <a:spcPct val="0"/>
        </a:spcAft>
        <a:defRPr sz="3200" b="1">
          <a:solidFill>
            <a:schemeClr val="tx2"/>
          </a:solidFill>
          <a:latin typeface="Univers" pitchFamily="34"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6" charset="2"/>
        <a:buChar char="§"/>
        <a:defRPr sz="2800">
          <a:solidFill>
            <a:schemeClr val="tx1"/>
          </a:solidFill>
          <a:latin typeface="+mn-lt"/>
        </a:defRPr>
      </a:lvl2pPr>
      <a:lvl3pPr marL="1143000" indent="-228600" algn="l" rtl="0" fontAlgn="base">
        <a:spcBef>
          <a:spcPct val="20000"/>
        </a:spcBef>
        <a:spcAft>
          <a:spcPct val="0"/>
        </a:spcAft>
        <a:buFont typeface="Univers" pitchFamily="34" charset="0"/>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7C978B4-E98A-49B1-8952-6FBB45B1B07C}" type="datetime1">
              <a:rPr lang="en-US" smtClean="0"/>
              <a:t>9/11/19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6AF7E7A0-6E52-7542-9BE2-8F31F63464FF}" type="slidenum">
              <a:rPr lang="en-US"/>
              <a:pPr>
                <a:defRPr/>
              </a:pPr>
              <a:t>‹#›</a:t>
            </a:fld>
            <a:endParaRPr lang="en-US"/>
          </a:p>
        </p:txBody>
      </p:sp>
    </p:spTree>
    <p:extLst>
      <p:ext uri="{BB962C8B-B14F-4D97-AF65-F5344CB8AC3E}">
        <p14:creationId xmlns:p14="http://schemas.microsoft.com/office/powerpoint/2010/main" val="1469397452"/>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notesSlide" Target="../notesSlides/notesSlide16.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04800" y="1817688"/>
            <a:ext cx="8534400" cy="1143000"/>
          </a:xfrm>
          <a:prstGeom prst="rect">
            <a:avLst/>
          </a:prstGeom>
          <a:noFill/>
          <a:ln w="9525">
            <a:noFill/>
            <a:miter lim="800000"/>
            <a:headEnd/>
            <a:tailEnd/>
          </a:ln>
          <a:effectLst/>
        </p:spPr>
        <p:txBody>
          <a:bodyPr anchor="ctr"/>
          <a:lstStyle/>
          <a:p>
            <a:pPr eaLnBrk="1" hangingPunct="1">
              <a:lnSpc>
                <a:spcPct val="80000"/>
              </a:lnSpc>
            </a:pPr>
            <a:endParaRPr lang="en-US" sz="4800" b="1" dirty="0">
              <a:solidFill>
                <a:srgbClr val="E58E1A"/>
              </a:solidFill>
              <a:latin typeface="Univers" pitchFamily="34" charset="0"/>
            </a:endParaRPr>
          </a:p>
        </p:txBody>
      </p:sp>
      <p:sp>
        <p:nvSpPr>
          <p:cNvPr id="11267" name="Rectangle 3"/>
          <p:cNvSpPr>
            <a:spLocks noChangeArrowheads="1"/>
          </p:cNvSpPr>
          <p:nvPr/>
        </p:nvSpPr>
        <p:spPr bwMode="auto">
          <a:xfrm>
            <a:off x="304800" y="2819400"/>
            <a:ext cx="7772400" cy="1676400"/>
          </a:xfrm>
          <a:prstGeom prst="rect">
            <a:avLst/>
          </a:prstGeom>
          <a:noFill/>
          <a:ln w="9525">
            <a:noFill/>
            <a:miter lim="800000"/>
            <a:headEnd/>
            <a:tailEnd/>
          </a:ln>
          <a:effectLst/>
        </p:spPr>
        <p:txBody>
          <a:bodyPr anchor="ctr"/>
          <a:lstStyle/>
          <a:p>
            <a:pPr eaLnBrk="1" hangingPunct="1"/>
            <a:endParaRPr lang="en-US" dirty="0">
              <a:solidFill>
                <a:schemeClr val="bg2"/>
              </a:solidFill>
              <a:latin typeface="Univers" pitchFamily="34" charset="0"/>
            </a:endParaRPr>
          </a:p>
        </p:txBody>
      </p:sp>
      <p:sp>
        <p:nvSpPr>
          <p:cNvPr id="11268" name="Rectangle 4"/>
          <p:cNvSpPr>
            <a:spLocks noChangeArrowheads="1"/>
          </p:cNvSpPr>
          <p:nvPr/>
        </p:nvSpPr>
        <p:spPr bwMode="auto">
          <a:xfrm>
            <a:off x="304800" y="4191000"/>
            <a:ext cx="7772400" cy="1143000"/>
          </a:xfrm>
          <a:prstGeom prst="rect">
            <a:avLst/>
          </a:prstGeom>
          <a:noFill/>
          <a:ln w="9525">
            <a:noFill/>
            <a:miter lim="800000"/>
            <a:headEnd/>
            <a:tailEnd/>
          </a:ln>
          <a:effectLst/>
        </p:spPr>
        <p:txBody>
          <a:bodyPr anchor="ctr"/>
          <a:lstStyle/>
          <a:p>
            <a:pPr eaLnBrk="1" hangingPunct="1">
              <a:lnSpc>
                <a:spcPct val="80000"/>
              </a:lnSpc>
            </a:pPr>
            <a:endParaRPr lang="en-US" sz="1500" dirty="0">
              <a:solidFill>
                <a:srgbClr val="E58E1A"/>
              </a:solidFill>
              <a:latin typeface="Univers" pitchFamily="34" charset="0"/>
            </a:endParaRPr>
          </a:p>
        </p:txBody>
      </p:sp>
      <p:sp>
        <p:nvSpPr>
          <p:cNvPr id="11272" name="Rectangle 8"/>
          <p:cNvSpPr>
            <a:spLocks noChangeArrowheads="1"/>
          </p:cNvSpPr>
          <p:nvPr/>
        </p:nvSpPr>
        <p:spPr bwMode="auto">
          <a:xfrm>
            <a:off x="304800" y="5154612"/>
            <a:ext cx="7772400" cy="484188"/>
          </a:xfrm>
          <a:prstGeom prst="rect">
            <a:avLst/>
          </a:prstGeom>
          <a:noFill/>
          <a:ln w="9525">
            <a:noFill/>
            <a:miter lim="800000"/>
            <a:headEnd/>
            <a:tailEnd/>
          </a:ln>
          <a:effectLst/>
        </p:spPr>
        <p:txBody>
          <a:bodyPr anchor="ctr"/>
          <a:lstStyle/>
          <a:p>
            <a:pPr eaLnBrk="1" hangingPunct="1">
              <a:lnSpc>
                <a:spcPct val="80000"/>
              </a:lnSpc>
            </a:pPr>
            <a:endParaRPr lang="en-US" dirty="0">
              <a:solidFill>
                <a:schemeClr val="tx2"/>
              </a:solidFill>
              <a:latin typeface="Univers" pitchFamily="34" charset="0"/>
            </a:endParaRPr>
          </a:p>
        </p:txBody>
      </p:sp>
      <p:sp>
        <p:nvSpPr>
          <p:cNvPr id="40"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pic>
        <p:nvPicPr>
          <p:cNvPr id="3" name="Picture 2" descr="QA-cover.png"/>
          <p:cNvPicPr>
            <a:picLocks noChangeAspect="1"/>
          </p:cNvPicPr>
          <p:nvPr/>
        </p:nvPicPr>
        <p:blipFill rotWithShape="1">
          <a:blip r:embed="rId3">
            <a:extLst>
              <a:ext uri="{28A0092B-C50C-407E-A947-70E740481C1C}">
                <a14:useLocalDpi xmlns:a14="http://schemas.microsoft.com/office/drawing/2010/main" val="0"/>
              </a:ext>
            </a:extLst>
          </a:blip>
          <a:srcRect t="10186" b="43981"/>
          <a:stretch/>
        </p:blipFill>
        <p:spPr>
          <a:xfrm>
            <a:off x="304800" y="1143000"/>
            <a:ext cx="7239000" cy="4293720"/>
          </a:xfrm>
          <a:prstGeom prst="rect">
            <a:avLst/>
          </a:prstGeom>
        </p:spPr>
      </p:pic>
      <p:pic>
        <p:nvPicPr>
          <p:cNvPr id="11" name="Picture 10" descr="QA-cover.png"/>
          <p:cNvPicPr>
            <a:picLocks noChangeAspect="1"/>
          </p:cNvPicPr>
          <p:nvPr/>
        </p:nvPicPr>
        <p:blipFill rotWithShape="1">
          <a:blip r:embed="rId3">
            <a:extLst>
              <a:ext uri="{28A0092B-C50C-407E-A947-70E740481C1C}">
                <a14:useLocalDpi xmlns:a14="http://schemas.microsoft.com/office/drawing/2010/main" val="0"/>
              </a:ext>
            </a:extLst>
          </a:blip>
          <a:srcRect l="43684" t="32622" r="18377" b="43981"/>
          <a:stretch/>
        </p:blipFill>
        <p:spPr>
          <a:xfrm>
            <a:off x="5635625" y="1295400"/>
            <a:ext cx="2746375" cy="2191870"/>
          </a:xfrm>
          <a:prstGeom prst="rect">
            <a:avLst/>
          </a:prstGeom>
        </p:spPr>
      </p:pic>
      <p:sp>
        <p:nvSpPr>
          <p:cNvPr id="4" name="Rectangle 3"/>
          <p:cNvSpPr/>
          <p:nvPr/>
        </p:nvSpPr>
        <p:spPr bwMode="auto">
          <a:xfrm>
            <a:off x="3429000" y="3352800"/>
            <a:ext cx="3581400" cy="1905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bg1"/>
                </a:solidFill>
              </a:ln>
              <a:solidFill>
                <a:schemeClr val="bg1"/>
              </a:solidFill>
              <a:effectLst/>
              <a:latin typeface="Times" pitchFamily="-16" charset="0"/>
            </a:endParaRPr>
          </a:p>
        </p:txBody>
      </p:sp>
      <p:sp>
        <p:nvSpPr>
          <p:cNvPr id="5" name="Text Placeholder 4">
            <a:extLst>
              <a:ext uri="{FF2B5EF4-FFF2-40B4-BE49-F238E27FC236}">
                <a16:creationId xmlns:a16="http://schemas.microsoft.com/office/drawing/2014/main" id="{98FD32DF-FCE1-4E61-A29D-9F3CE4F95DFB}"/>
              </a:ext>
            </a:extLst>
          </p:cNvPr>
          <p:cNvSpPr>
            <a:spLocks noGrp="1"/>
          </p:cNvSpPr>
          <p:nvPr>
            <p:ph type="body" idx="4294967295"/>
          </p:nvPr>
        </p:nvSpPr>
        <p:spPr>
          <a:xfrm>
            <a:off x="3429000" y="3429000"/>
            <a:ext cx="5181600" cy="3566160"/>
          </a:xfrm>
          <a:prstGeom prst="rect">
            <a:avLst/>
          </a:prstGeom>
        </p:spPr>
        <p:txBody>
          <a:bodyPr/>
          <a:lstStyle/>
          <a:p>
            <a:pPr marL="0" indent="0"/>
            <a:r>
              <a:rPr lang="en-US" sz="2400" b="1" dirty="0">
                <a:solidFill>
                  <a:srgbClr val="595959"/>
                </a:solidFill>
                <a:latin typeface="Futura Std Medium"/>
                <a:cs typeface="Futura Std Medium"/>
              </a:rPr>
              <a:t>A Convening to Explore Quality and Equity in the New Credentialing Landscape</a:t>
            </a:r>
          </a:p>
          <a:p>
            <a:pPr marL="0" indent="0"/>
            <a:endParaRPr lang="en-US" sz="1600" dirty="0">
              <a:solidFill>
                <a:srgbClr val="595959"/>
              </a:solidFill>
              <a:latin typeface="Futura Std Medium"/>
              <a:cs typeface="Futura Std Medium"/>
            </a:endParaRPr>
          </a:p>
          <a:p>
            <a:pPr marL="0" indent="0"/>
            <a:r>
              <a:rPr lang="en-US" sz="1600" dirty="0">
                <a:solidFill>
                  <a:srgbClr val="595959"/>
                </a:solidFill>
                <a:latin typeface="Futura Std Medium"/>
                <a:cs typeface="Futura Std Medium"/>
              </a:rPr>
              <a:t>September 11-12, 2019</a:t>
            </a:r>
          </a:p>
          <a:p>
            <a:pPr marL="0" indent="0"/>
            <a:r>
              <a:rPr lang="en-US" sz="1600" dirty="0">
                <a:solidFill>
                  <a:srgbClr val="595959"/>
                </a:solidFill>
                <a:latin typeface="Futura Std Medium"/>
                <a:cs typeface="Futura Std Medium"/>
              </a:rPr>
              <a:t>Fairmont Hotel, Dallas, Texas</a:t>
            </a:r>
          </a:p>
          <a:p>
            <a:endParaRPr lang="en-US" sz="2000" dirty="0">
              <a:solidFill>
                <a:srgbClr val="595959"/>
              </a:solidFill>
              <a:latin typeface="Futura Std Medium"/>
              <a:cs typeface="Futura Std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pic>
        <p:nvPicPr>
          <p:cNvPr id="2" name="Picture 1" descr="QC-intentio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1066800"/>
            <a:ext cx="9144000" cy="4360333"/>
          </a:xfrm>
          <a:prstGeom prst="rect">
            <a:avLst/>
          </a:prstGeom>
        </p:spPr>
      </p:pic>
    </p:spTree>
    <p:extLst>
      <p:ext uri="{BB962C8B-B14F-4D97-AF65-F5344CB8AC3E}">
        <p14:creationId xmlns:p14="http://schemas.microsoft.com/office/powerpoint/2010/main" val="387008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pic>
        <p:nvPicPr>
          <p:cNvPr id="2" name="Picture 1" descr="QC-stud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3600"/>
            <a:ext cx="9144000" cy="5118931"/>
          </a:xfrm>
          <a:prstGeom prst="rect">
            <a:avLst/>
          </a:prstGeom>
        </p:spPr>
      </p:pic>
    </p:spTree>
    <p:extLst>
      <p:ext uri="{BB962C8B-B14F-4D97-AF65-F5344CB8AC3E}">
        <p14:creationId xmlns:p14="http://schemas.microsoft.com/office/powerpoint/2010/main" val="387008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C22A7A-7ADE-774F-8E7B-2D0FC382E518}"/>
              </a:ext>
            </a:extLst>
          </p:cNvPr>
          <p:cNvSpPr txBox="1"/>
          <p:nvPr/>
        </p:nvSpPr>
        <p:spPr>
          <a:xfrm>
            <a:off x="228600" y="381000"/>
            <a:ext cx="8610600" cy="830997"/>
          </a:xfrm>
          <a:prstGeom prst="rect">
            <a:avLst/>
          </a:prstGeom>
          <a:noFill/>
        </p:spPr>
        <p:txBody>
          <a:bodyPr wrap="square" rtlCol="0">
            <a:spAutoFit/>
          </a:bodyPr>
          <a:lstStyle/>
          <a:p>
            <a:r>
              <a:rPr lang="en-US" sz="2800" dirty="0">
                <a:solidFill>
                  <a:srgbClr val="595959"/>
                </a:solidFill>
                <a:latin typeface="Futura" panose="020B0602020204020303" pitchFamily="34" charset="-79"/>
                <a:cs typeface="Futura" panose="020B0602020204020303" pitchFamily="34" charset="-79"/>
              </a:rPr>
              <a:t>Key Indicators of New Quality Assurance System</a:t>
            </a:r>
          </a:p>
          <a:p>
            <a:endParaRPr lang="en-US" sz="2000" dirty="0">
              <a:solidFill>
                <a:srgbClr val="595959"/>
              </a:solidFill>
              <a:latin typeface="Futura" panose="020B0602020204020303" pitchFamily="34" charset="-79"/>
              <a:cs typeface="Futura" panose="020B0602020204020303" pitchFamily="34" charset="-79"/>
            </a:endParaRPr>
          </a:p>
        </p:txBody>
      </p:sp>
      <p:sp>
        <p:nvSpPr>
          <p:cNvPr id="5"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pic>
        <p:nvPicPr>
          <p:cNvPr id="3" name="Picture 2" descr="PP-key-indcators-complete.png"/>
          <p:cNvPicPr>
            <a:picLocks noChangeAspect="1"/>
          </p:cNvPicPr>
          <p:nvPr/>
        </p:nvPicPr>
        <p:blipFill rotWithShape="1">
          <a:blip r:embed="rId3">
            <a:extLst>
              <a:ext uri="{28A0092B-C50C-407E-A947-70E740481C1C}">
                <a14:useLocalDpi xmlns:a14="http://schemas.microsoft.com/office/drawing/2010/main" val="0"/>
              </a:ext>
            </a:extLst>
          </a:blip>
          <a:srcRect b="13426"/>
          <a:stretch/>
        </p:blipFill>
        <p:spPr>
          <a:xfrm>
            <a:off x="152400" y="311150"/>
            <a:ext cx="8875059" cy="5937250"/>
          </a:xfrm>
          <a:prstGeom prst="rect">
            <a:avLst/>
          </a:prstGeom>
        </p:spPr>
      </p:pic>
    </p:spTree>
    <p:extLst>
      <p:ext uri="{BB962C8B-B14F-4D97-AF65-F5344CB8AC3E}">
        <p14:creationId xmlns:p14="http://schemas.microsoft.com/office/powerpoint/2010/main" val="1968247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
        <p:nvSpPr>
          <p:cNvPr id="2" name="Rectangle 1"/>
          <p:cNvSpPr/>
          <p:nvPr/>
        </p:nvSpPr>
        <p:spPr>
          <a:xfrm>
            <a:off x="554182" y="2286000"/>
            <a:ext cx="7772400" cy="2677656"/>
          </a:xfrm>
          <a:prstGeom prst="rect">
            <a:avLst/>
          </a:prstGeom>
        </p:spPr>
        <p:txBody>
          <a:bodyPr wrap="square">
            <a:spAutoFit/>
          </a:bodyPr>
          <a:lstStyle/>
          <a:p>
            <a:r>
              <a:rPr lang="en-US" sz="2800" b="1" i="1" dirty="0">
                <a:solidFill>
                  <a:srgbClr val="00A8CB"/>
                </a:solidFill>
                <a:latin typeface="Futura"/>
                <a:cs typeface="Futura"/>
              </a:rPr>
              <a:t> </a:t>
            </a:r>
            <a:endParaRPr lang="en-US" sz="2800" dirty="0">
              <a:solidFill>
                <a:srgbClr val="00A8CB"/>
              </a:solidFill>
              <a:latin typeface="Futura"/>
              <a:cs typeface="Futura"/>
            </a:endParaRPr>
          </a:p>
          <a:p>
            <a:r>
              <a:rPr lang="en-US" sz="2800" dirty="0">
                <a:solidFill>
                  <a:srgbClr val="00A8CB"/>
                </a:solidFill>
                <a:latin typeface="Futura Std Medium"/>
                <a:cs typeface="Futura Std Medium"/>
              </a:rPr>
              <a:t>The most important indicator of quality is one that “certifies that the credential holder has attained important core competencies.”</a:t>
            </a:r>
          </a:p>
          <a:p>
            <a:r>
              <a:rPr lang="en-US" sz="2800" dirty="0">
                <a:solidFill>
                  <a:srgbClr val="00A8CB"/>
                </a:solidFill>
                <a:latin typeface="Futura Std Medium"/>
                <a:cs typeface="Futura Std Medium"/>
              </a:rPr>
              <a:t> </a:t>
            </a:r>
          </a:p>
        </p:txBody>
      </p:sp>
      <p:sp>
        <p:nvSpPr>
          <p:cNvPr id="5" name="Rectangle 4"/>
          <p:cNvSpPr/>
          <p:nvPr/>
        </p:nvSpPr>
        <p:spPr>
          <a:xfrm>
            <a:off x="554182" y="990600"/>
            <a:ext cx="5465618" cy="461665"/>
          </a:xfrm>
          <a:prstGeom prst="rect">
            <a:avLst/>
          </a:prstGeom>
        </p:spPr>
        <p:txBody>
          <a:bodyPr wrap="square">
            <a:spAutoFit/>
          </a:bodyPr>
          <a:lstStyle/>
          <a:p>
            <a:pPr>
              <a:spcAft>
                <a:spcPts val="600"/>
              </a:spcAft>
            </a:pPr>
            <a:r>
              <a:rPr lang="en-US" b="1" dirty="0">
                <a:solidFill>
                  <a:srgbClr val="595959"/>
                </a:solidFill>
                <a:latin typeface="Futura" panose="020B0602020204020303" pitchFamily="34" charset="-79"/>
                <a:cs typeface="Futura" panose="020B0602020204020303" pitchFamily="34" charset="-79"/>
              </a:rPr>
              <a:t>It’s All About the Learning</a:t>
            </a:r>
            <a:endParaRPr lang="en-US" sz="2000" dirty="0">
              <a:solidFill>
                <a:srgbClr val="595959"/>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28475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
        <p:nvSpPr>
          <p:cNvPr id="2" name="Rectangle 1"/>
          <p:cNvSpPr/>
          <p:nvPr/>
        </p:nvSpPr>
        <p:spPr>
          <a:xfrm>
            <a:off x="564573" y="1752600"/>
            <a:ext cx="7772400" cy="3970318"/>
          </a:xfrm>
          <a:prstGeom prst="rect">
            <a:avLst/>
          </a:prstGeom>
        </p:spPr>
        <p:txBody>
          <a:bodyPr wrap="square">
            <a:spAutoFit/>
          </a:bodyPr>
          <a:lstStyle/>
          <a:p>
            <a:r>
              <a:rPr lang="en-US" sz="2800" b="1" i="1" dirty="0">
                <a:solidFill>
                  <a:srgbClr val="00A8CB"/>
                </a:solidFill>
                <a:latin typeface="Futura"/>
                <a:cs typeface="Futura"/>
              </a:rPr>
              <a:t> </a:t>
            </a:r>
            <a:endParaRPr lang="en-US" sz="2800" dirty="0">
              <a:solidFill>
                <a:srgbClr val="00A8CB"/>
              </a:solidFill>
              <a:latin typeface="Futura"/>
              <a:cs typeface="Futura"/>
            </a:endParaRPr>
          </a:p>
          <a:p>
            <a:r>
              <a:rPr lang="en-US" sz="2800" dirty="0">
                <a:solidFill>
                  <a:srgbClr val="00A8CB"/>
                </a:solidFill>
                <a:latin typeface="Futura Std Medium"/>
                <a:cs typeface="Futura Std Medium"/>
              </a:rPr>
              <a:t>The competencies “essential for success in today’s workplace and for meeting the responsibilities of citizenship in our increasingly complex democratic society…</a:t>
            </a:r>
            <a:r>
              <a:rPr lang="en-US" sz="2800" b="1" dirty="0">
                <a:solidFill>
                  <a:srgbClr val="7030A0"/>
                </a:solidFill>
                <a:latin typeface="Futura Std Medium"/>
                <a:cs typeface="Futura Std Medium"/>
              </a:rPr>
              <a:t>critical thinking</a:t>
            </a:r>
            <a:r>
              <a:rPr lang="en-US" sz="2800" dirty="0">
                <a:solidFill>
                  <a:srgbClr val="00A8CB"/>
                </a:solidFill>
                <a:latin typeface="Futura Std Medium"/>
                <a:cs typeface="Futura Std Medium"/>
              </a:rPr>
              <a:t>, </a:t>
            </a:r>
            <a:r>
              <a:rPr lang="en-US" sz="2800" b="1" dirty="0">
                <a:solidFill>
                  <a:srgbClr val="0070C0"/>
                </a:solidFill>
                <a:latin typeface="Futura Std Medium"/>
                <a:cs typeface="Futura Std Medium"/>
              </a:rPr>
              <a:t>ethical reasoning</a:t>
            </a:r>
            <a:r>
              <a:rPr lang="en-US" sz="2800" dirty="0">
                <a:solidFill>
                  <a:srgbClr val="00A8CB"/>
                </a:solidFill>
                <a:latin typeface="Futura Std Medium"/>
                <a:cs typeface="Futura Std Medium"/>
              </a:rPr>
              <a:t>, </a:t>
            </a:r>
            <a:r>
              <a:rPr lang="en-US" sz="2800" b="1" dirty="0">
                <a:solidFill>
                  <a:srgbClr val="76AE99"/>
                </a:solidFill>
                <a:latin typeface="Futura Std Medium"/>
                <a:cs typeface="Futura Std Medium"/>
              </a:rPr>
              <a:t>civic awareness</a:t>
            </a:r>
            <a:r>
              <a:rPr lang="en-US" sz="2800" dirty="0">
                <a:solidFill>
                  <a:srgbClr val="00A8CB"/>
                </a:solidFill>
                <a:latin typeface="Futura Std Medium"/>
                <a:cs typeface="Futura Std Medium"/>
              </a:rPr>
              <a:t>, and discernment in the </a:t>
            </a:r>
            <a:r>
              <a:rPr lang="en-US" sz="2800" b="1" dirty="0">
                <a:solidFill>
                  <a:srgbClr val="E58E1A"/>
                </a:solidFill>
                <a:latin typeface="Futura Std Medium"/>
                <a:cs typeface="Futura Std Medium"/>
              </a:rPr>
              <a:t>analysis of information</a:t>
            </a:r>
            <a:r>
              <a:rPr lang="en-US" sz="2800" dirty="0">
                <a:solidFill>
                  <a:srgbClr val="00A8CB"/>
                </a:solidFill>
                <a:latin typeface="Futura Std Medium"/>
                <a:cs typeface="Futura Std Medium"/>
              </a:rPr>
              <a:t>.”</a:t>
            </a:r>
          </a:p>
          <a:p>
            <a:r>
              <a:rPr lang="en-US" sz="2800" dirty="0">
                <a:solidFill>
                  <a:srgbClr val="00A8CB"/>
                </a:solidFill>
                <a:latin typeface="Futura Std Medium"/>
                <a:cs typeface="Futura Std Medium"/>
              </a:rPr>
              <a:t> </a:t>
            </a:r>
          </a:p>
        </p:txBody>
      </p:sp>
      <p:sp>
        <p:nvSpPr>
          <p:cNvPr id="5" name="Rectangle 4"/>
          <p:cNvSpPr/>
          <p:nvPr/>
        </p:nvSpPr>
        <p:spPr>
          <a:xfrm>
            <a:off x="554182" y="990600"/>
            <a:ext cx="5465618" cy="461665"/>
          </a:xfrm>
          <a:prstGeom prst="rect">
            <a:avLst/>
          </a:prstGeom>
        </p:spPr>
        <p:txBody>
          <a:bodyPr wrap="square">
            <a:spAutoFit/>
          </a:bodyPr>
          <a:lstStyle/>
          <a:p>
            <a:pPr>
              <a:spcAft>
                <a:spcPts val="600"/>
              </a:spcAft>
            </a:pPr>
            <a:r>
              <a:rPr lang="en-US" b="1" dirty="0">
                <a:solidFill>
                  <a:srgbClr val="595959"/>
                </a:solidFill>
                <a:latin typeface="Futura" panose="020B0602020204020303" pitchFamily="34" charset="-79"/>
                <a:cs typeface="Futura" panose="020B0602020204020303" pitchFamily="34" charset="-79"/>
              </a:rPr>
              <a:t>It’s All About the Learning</a:t>
            </a:r>
            <a:endParaRPr lang="en-US" sz="2000" dirty="0">
              <a:solidFill>
                <a:srgbClr val="595959"/>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3907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305800" y="4724400"/>
            <a:ext cx="152400" cy="228600"/>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6" charset="0"/>
            </a:endParaRPr>
          </a:p>
        </p:txBody>
      </p:sp>
      <p:sp>
        <p:nvSpPr>
          <p:cNvPr id="7"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pic>
        <p:nvPicPr>
          <p:cNvPr id="3" name="Picture 2" descr="Lifecycle loo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965200"/>
            <a:ext cx="8775192" cy="4913376"/>
          </a:xfrm>
          <a:prstGeom prst="rect">
            <a:avLst/>
          </a:prstGeom>
        </p:spPr>
      </p:pic>
      <p:sp>
        <p:nvSpPr>
          <p:cNvPr id="6" name="Rectangle 5"/>
          <p:cNvSpPr/>
          <p:nvPr/>
        </p:nvSpPr>
        <p:spPr>
          <a:xfrm>
            <a:off x="762000" y="533400"/>
            <a:ext cx="7772400" cy="461665"/>
          </a:xfrm>
          <a:prstGeom prst="rect">
            <a:avLst/>
          </a:prstGeom>
        </p:spPr>
        <p:txBody>
          <a:bodyPr wrap="square">
            <a:spAutoFit/>
          </a:bodyPr>
          <a:lstStyle/>
          <a:p>
            <a:pPr algn="ctr">
              <a:spcAft>
                <a:spcPts val="600"/>
              </a:spcAft>
            </a:pPr>
            <a:r>
              <a:rPr lang="en-US" b="1" dirty="0">
                <a:solidFill>
                  <a:srgbClr val="595959"/>
                </a:solidFill>
                <a:latin typeface="Futura" panose="020B0602020204020303" pitchFamily="34" charset="-79"/>
                <a:cs typeface="Futura" panose="020B0602020204020303" pitchFamily="34" charset="-79"/>
              </a:rPr>
              <a:t>QUALITY IN THE MODERN LIFECYCLE OF LEARNING</a:t>
            </a:r>
            <a:endParaRPr lang="en-US" sz="2000" dirty="0">
              <a:solidFill>
                <a:srgbClr val="595959"/>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98598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114"/>
          <p:cNvPicPr>
            <a:picLocks noChangeAspect="1"/>
          </p:cNvPicPr>
          <p:nvPr/>
        </p:nvPicPr>
        <p:blipFill rotWithShape="1">
          <a:blip r:embed="rId2"/>
          <a:srcRect b="30006"/>
          <a:stretch/>
        </p:blipFill>
        <p:spPr>
          <a:xfrm>
            <a:off x="5410200" y="4648200"/>
            <a:ext cx="1298688" cy="990188"/>
          </a:xfrm>
          <a:prstGeom prst="rect">
            <a:avLst/>
          </a:prstGeom>
        </p:spPr>
      </p:pic>
      <p:grpSp>
        <p:nvGrpSpPr>
          <p:cNvPr id="38" name="Group 37"/>
          <p:cNvGrpSpPr/>
          <p:nvPr/>
        </p:nvGrpSpPr>
        <p:grpSpPr>
          <a:xfrm>
            <a:off x="-457200" y="304800"/>
            <a:ext cx="2931797" cy="1035791"/>
            <a:chOff x="750189" y="1651193"/>
            <a:chExt cx="2931797" cy="1035791"/>
          </a:xfrm>
        </p:grpSpPr>
        <p:sp>
          <p:nvSpPr>
            <p:cNvPr id="39" name="TextBox 38"/>
            <p:cNvSpPr txBox="1"/>
            <p:nvPr/>
          </p:nvSpPr>
          <p:spPr>
            <a:xfrm>
              <a:off x="750190" y="1651193"/>
              <a:ext cx="2931796" cy="400110"/>
            </a:xfrm>
            <a:prstGeom prst="rect">
              <a:avLst/>
            </a:prstGeom>
            <a:noFill/>
          </p:spPr>
          <p:txBody>
            <a:bodyPr wrap="square" rtlCol="0">
              <a:spAutoFit/>
            </a:bodyPr>
            <a:lstStyle/>
            <a:p>
              <a:pPr algn="r"/>
              <a:r>
                <a:rPr lang="en-US" sz="2000" b="1" dirty="0">
                  <a:solidFill>
                    <a:schemeClr val="tx1">
                      <a:lumMod val="75000"/>
                      <a:lumOff val="25000"/>
                    </a:schemeClr>
                  </a:solidFill>
                  <a:latin typeface="Arial" panose="020B0604020202020204" pitchFamily="34" charset="0"/>
                  <a:cs typeface="Arial" panose="020B0604020202020204" pitchFamily="34" charset="0"/>
                </a:rPr>
                <a:t>FREDERICKA</a:t>
              </a:r>
            </a:p>
          </p:txBody>
        </p:sp>
        <p:sp>
          <p:nvSpPr>
            <p:cNvPr id="40" name="TextBox 39"/>
            <p:cNvSpPr txBox="1"/>
            <p:nvPr/>
          </p:nvSpPr>
          <p:spPr>
            <a:xfrm>
              <a:off x="750189" y="2102208"/>
              <a:ext cx="2931796" cy="584776"/>
            </a:xfrm>
            <a:prstGeom prst="rect">
              <a:avLst/>
            </a:prstGeom>
            <a:noFill/>
          </p:spPr>
          <p:txBody>
            <a:bodyPr wrap="square" rtlCol="0">
              <a:spAutoFit/>
            </a:bodyPr>
            <a:lstStyle/>
            <a:p>
              <a:pPr algn="r"/>
              <a:r>
                <a:rPr lang="en-US" sz="1600" kern="0" dirty="0">
                  <a:solidFill>
                    <a:schemeClr val="tx1">
                      <a:lumMod val="75000"/>
                      <a:lumOff val="25000"/>
                    </a:schemeClr>
                  </a:solidFill>
                  <a:latin typeface="Arial" panose="020B0604020202020204" pitchFamily="34" charset="0"/>
                  <a:cs typeface="Arial" panose="020B0604020202020204" pitchFamily="34" charset="0"/>
                </a:rPr>
                <a:t>First-generation </a:t>
              </a:r>
              <a:br>
                <a:rPr lang="en-US" sz="1600" kern="0" dirty="0">
                  <a:solidFill>
                    <a:schemeClr val="tx1">
                      <a:lumMod val="75000"/>
                      <a:lumOff val="25000"/>
                    </a:schemeClr>
                  </a:solidFill>
                  <a:latin typeface="Arial" panose="020B0604020202020204" pitchFamily="34" charset="0"/>
                  <a:cs typeface="Arial" panose="020B0604020202020204" pitchFamily="34" charset="0"/>
                </a:rPr>
              </a:br>
              <a:r>
                <a:rPr lang="en-US" sz="1600" kern="0" dirty="0">
                  <a:solidFill>
                    <a:schemeClr val="tx1">
                      <a:lumMod val="75000"/>
                      <a:lumOff val="25000"/>
                    </a:schemeClr>
                  </a:solidFill>
                  <a:latin typeface="Arial" panose="020B0604020202020204" pitchFamily="34" charset="0"/>
                  <a:cs typeface="Arial" panose="020B0604020202020204" pitchFamily="34" charset="0"/>
                </a:rPr>
                <a:t>college student</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1" name="Group 40"/>
          <p:cNvGrpSpPr/>
          <p:nvPr/>
        </p:nvGrpSpPr>
        <p:grpSpPr>
          <a:xfrm>
            <a:off x="6629400" y="457200"/>
            <a:ext cx="2057400" cy="789569"/>
            <a:chOff x="902589" y="1657378"/>
            <a:chExt cx="3007996" cy="789569"/>
          </a:xfrm>
        </p:grpSpPr>
        <p:sp>
          <p:nvSpPr>
            <p:cNvPr id="42" name="TextBox 41"/>
            <p:cNvSpPr txBox="1"/>
            <p:nvPr/>
          </p:nvSpPr>
          <p:spPr>
            <a:xfrm>
              <a:off x="978789" y="1657378"/>
              <a:ext cx="2931796" cy="400110"/>
            </a:xfrm>
            <a:prstGeom prst="rect">
              <a:avLst/>
            </a:prstGeom>
            <a:noFill/>
          </p:spPr>
          <p:txBody>
            <a:bodyPr wrap="square" rtlCol="0">
              <a:spAutoFit/>
            </a:bodyPr>
            <a:lstStyle/>
            <a:p>
              <a:r>
                <a:rPr lang="en-US" sz="2000" b="1" dirty="0">
                  <a:solidFill>
                    <a:schemeClr val="tx1">
                      <a:lumMod val="75000"/>
                      <a:lumOff val="25000"/>
                    </a:schemeClr>
                  </a:solidFill>
                  <a:latin typeface="Arial" panose="020B0604020202020204" pitchFamily="34" charset="0"/>
                  <a:cs typeface="Arial" panose="020B0604020202020204" pitchFamily="34" charset="0"/>
                </a:rPr>
                <a:t>EVELYN</a:t>
              </a:r>
            </a:p>
          </p:txBody>
        </p:sp>
        <p:sp>
          <p:nvSpPr>
            <p:cNvPr id="43" name="TextBox 42"/>
            <p:cNvSpPr txBox="1"/>
            <p:nvPr/>
          </p:nvSpPr>
          <p:spPr>
            <a:xfrm>
              <a:off x="902589" y="2108393"/>
              <a:ext cx="2931796" cy="338554"/>
            </a:xfrm>
            <a:prstGeom prst="rect">
              <a:avLst/>
            </a:prstGeom>
            <a:noFill/>
          </p:spPr>
          <p:txBody>
            <a:bodyPr wrap="square" rtlCol="0">
              <a:spAutoFit/>
            </a:bodyPr>
            <a:lstStyle/>
            <a:p>
              <a:r>
                <a:rPr lang="en-US" sz="1600" kern="0" dirty="0">
                  <a:solidFill>
                    <a:schemeClr val="tx1">
                      <a:lumMod val="75000"/>
                      <a:lumOff val="25000"/>
                    </a:schemeClr>
                  </a:solidFill>
                  <a:latin typeface="Arial" panose="020B0604020202020204" pitchFamily="34" charset="0"/>
                  <a:cs typeface="Arial" panose="020B0604020202020204" pitchFamily="34" charset="0"/>
                </a:rPr>
                <a:t> Traditional age</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7162800" y="3307609"/>
            <a:ext cx="2246672" cy="1035791"/>
            <a:chOff x="750189" y="1651193"/>
            <a:chExt cx="2246672" cy="1035791"/>
          </a:xfrm>
        </p:grpSpPr>
        <p:sp>
          <p:nvSpPr>
            <p:cNvPr id="55" name="TextBox 54"/>
            <p:cNvSpPr txBox="1"/>
            <p:nvPr/>
          </p:nvSpPr>
          <p:spPr>
            <a:xfrm>
              <a:off x="750190" y="1651193"/>
              <a:ext cx="2246671" cy="400110"/>
            </a:xfrm>
            <a:prstGeom prst="rect">
              <a:avLst/>
            </a:prstGeom>
            <a:noFill/>
          </p:spPr>
          <p:txBody>
            <a:bodyPr wrap="square" rtlCol="0">
              <a:spAutoFit/>
            </a:bodyPr>
            <a:lstStyle/>
            <a:p>
              <a:r>
                <a:rPr lang="en-US" sz="2000" b="1" dirty="0">
                  <a:solidFill>
                    <a:schemeClr val="tx1">
                      <a:lumMod val="75000"/>
                      <a:lumOff val="25000"/>
                    </a:schemeClr>
                  </a:solidFill>
                  <a:latin typeface="Arial" panose="020B0604020202020204" pitchFamily="34" charset="0"/>
                  <a:cs typeface="Arial" panose="020B0604020202020204" pitchFamily="34" charset="0"/>
                </a:rPr>
                <a:t>KATRINA</a:t>
              </a:r>
            </a:p>
          </p:txBody>
        </p:sp>
        <p:sp>
          <p:nvSpPr>
            <p:cNvPr id="56" name="TextBox 55"/>
            <p:cNvSpPr txBox="1"/>
            <p:nvPr/>
          </p:nvSpPr>
          <p:spPr>
            <a:xfrm>
              <a:off x="750189" y="2102208"/>
              <a:ext cx="2246671" cy="584776"/>
            </a:xfrm>
            <a:prstGeom prst="rect">
              <a:avLst/>
            </a:prstGeom>
            <a:noFill/>
          </p:spPr>
          <p:txBody>
            <a:bodyPr wrap="square" rtlCol="0">
              <a:spAutoFit/>
            </a:bodyPr>
            <a:lstStyle/>
            <a:p>
              <a:r>
                <a:rPr lang="en-US" sz="1600" kern="0" dirty="0">
                  <a:solidFill>
                    <a:schemeClr val="tx1">
                      <a:lumMod val="75000"/>
                      <a:lumOff val="25000"/>
                    </a:schemeClr>
                  </a:solidFill>
                  <a:latin typeface="Arial" panose="020B0604020202020204" pitchFamily="34" charset="0"/>
                  <a:cs typeface="Arial" panose="020B0604020202020204" pitchFamily="34" charset="0"/>
                </a:rPr>
                <a:t>Returning adult with some college credit</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52" name="Group 51"/>
          <p:cNvGrpSpPr/>
          <p:nvPr/>
        </p:nvGrpSpPr>
        <p:grpSpPr>
          <a:xfrm>
            <a:off x="-304800" y="3352800"/>
            <a:ext cx="2246672" cy="789569"/>
            <a:chOff x="750189" y="1651193"/>
            <a:chExt cx="2246672" cy="789569"/>
          </a:xfrm>
        </p:grpSpPr>
        <p:sp>
          <p:nvSpPr>
            <p:cNvPr id="53" name="TextBox 52"/>
            <p:cNvSpPr txBox="1"/>
            <p:nvPr/>
          </p:nvSpPr>
          <p:spPr>
            <a:xfrm>
              <a:off x="750190" y="1651193"/>
              <a:ext cx="2246671" cy="400110"/>
            </a:xfrm>
            <a:prstGeom prst="rect">
              <a:avLst/>
            </a:prstGeom>
            <a:noFill/>
          </p:spPr>
          <p:txBody>
            <a:bodyPr wrap="square" rtlCol="0">
              <a:spAutoFit/>
            </a:bodyPr>
            <a:lstStyle/>
            <a:p>
              <a:pPr algn="r"/>
              <a:r>
                <a:rPr lang="en-US" sz="2000" b="1" dirty="0">
                  <a:solidFill>
                    <a:schemeClr val="tx1">
                      <a:lumMod val="75000"/>
                      <a:lumOff val="25000"/>
                    </a:schemeClr>
                  </a:solidFill>
                  <a:latin typeface="Arial" panose="020B0604020202020204" pitchFamily="34" charset="0"/>
                  <a:cs typeface="Arial" panose="020B0604020202020204" pitchFamily="34" charset="0"/>
                </a:rPr>
                <a:t>MARCUS</a:t>
              </a:r>
            </a:p>
          </p:txBody>
        </p:sp>
        <p:sp>
          <p:nvSpPr>
            <p:cNvPr id="54" name="TextBox 53"/>
            <p:cNvSpPr txBox="1"/>
            <p:nvPr/>
          </p:nvSpPr>
          <p:spPr>
            <a:xfrm>
              <a:off x="750189" y="2102208"/>
              <a:ext cx="2246671" cy="338554"/>
            </a:xfrm>
            <a:prstGeom prst="rect">
              <a:avLst/>
            </a:prstGeom>
            <a:noFill/>
          </p:spPr>
          <p:txBody>
            <a:bodyPr wrap="square" rtlCol="0">
              <a:spAutoFit/>
            </a:bodyPr>
            <a:lstStyle/>
            <a:p>
              <a:pPr algn="r"/>
              <a:r>
                <a:rPr lang="en-US" sz="1600" kern="0" dirty="0">
                  <a:solidFill>
                    <a:schemeClr val="tx1">
                      <a:lumMod val="75000"/>
                      <a:lumOff val="25000"/>
                    </a:schemeClr>
                  </a:solidFill>
                  <a:latin typeface="Arial" panose="020B0604020202020204" pitchFamily="34" charset="0"/>
                  <a:cs typeface="Arial" panose="020B0604020202020204" pitchFamily="34" charset="0"/>
                </a:rPr>
                <a:t>Veteran</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57" name="Group 56"/>
          <p:cNvGrpSpPr/>
          <p:nvPr/>
        </p:nvGrpSpPr>
        <p:grpSpPr>
          <a:xfrm>
            <a:off x="2819400" y="5638800"/>
            <a:ext cx="3413228" cy="245530"/>
            <a:chOff x="4413987" y="5469470"/>
            <a:chExt cx="3413228" cy="245530"/>
          </a:xfrm>
        </p:grpSpPr>
        <p:grpSp>
          <p:nvGrpSpPr>
            <p:cNvPr id="58" name="Group 57"/>
            <p:cNvGrpSpPr/>
            <p:nvPr/>
          </p:nvGrpSpPr>
          <p:grpSpPr>
            <a:xfrm>
              <a:off x="4413987" y="5469470"/>
              <a:ext cx="647638" cy="245530"/>
              <a:chOff x="4413987" y="5469470"/>
              <a:chExt cx="647638" cy="245530"/>
            </a:xfrm>
          </p:grpSpPr>
          <p:cxnSp>
            <p:nvCxnSpPr>
              <p:cNvPr id="62" name="Straight Connector 61"/>
              <p:cNvCxnSpPr/>
              <p:nvPr/>
            </p:nvCxnSpPr>
            <p:spPr>
              <a:xfrm>
                <a:off x="5057883" y="5469470"/>
                <a:ext cx="0" cy="24553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413987" y="5715000"/>
                <a:ext cx="64763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flipH="1">
              <a:off x="7179577" y="5469470"/>
              <a:ext cx="647638" cy="245530"/>
              <a:chOff x="4413987" y="5469470"/>
              <a:chExt cx="647638" cy="245530"/>
            </a:xfrm>
          </p:grpSpPr>
          <p:cxnSp>
            <p:nvCxnSpPr>
              <p:cNvPr id="60" name="Straight Connector 59"/>
              <p:cNvCxnSpPr/>
              <p:nvPr/>
            </p:nvCxnSpPr>
            <p:spPr>
              <a:xfrm>
                <a:off x="5057883" y="5469470"/>
                <a:ext cx="0" cy="24553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413987" y="5715000"/>
                <a:ext cx="64763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p:nvPr/>
        </p:nvGrpSpPr>
        <p:grpSpPr>
          <a:xfrm flipV="1">
            <a:off x="2819400" y="685800"/>
            <a:ext cx="3413228" cy="245530"/>
            <a:chOff x="4413987" y="5469470"/>
            <a:chExt cx="3413228" cy="245530"/>
          </a:xfrm>
        </p:grpSpPr>
        <p:grpSp>
          <p:nvGrpSpPr>
            <p:cNvPr id="65" name="Group 64"/>
            <p:cNvGrpSpPr/>
            <p:nvPr/>
          </p:nvGrpSpPr>
          <p:grpSpPr>
            <a:xfrm>
              <a:off x="4413987" y="5469470"/>
              <a:ext cx="647638" cy="245530"/>
              <a:chOff x="4413987" y="5469470"/>
              <a:chExt cx="647638" cy="245530"/>
            </a:xfrm>
          </p:grpSpPr>
          <p:cxnSp>
            <p:nvCxnSpPr>
              <p:cNvPr id="69" name="Straight Connector 68"/>
              <p:cNvCxnSpPr/>
              <p:nvPr/>
            </p:nvCxnSpPr>
            <p:spPr>
              <a:xfrm>
                <a:off x="5057883" y="5469470"/>
                <a:ext cx="0" cy="24553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413987" y="5715000"/>
                <a:ext cx="64763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flipH="1">
              <a:off x="7179577" y="5469470"/>
              <a:ext cx="647638" cy="245530"/>
              <a:chOff x="4413987" y="5469470"/>
              <a:chExt cx="647638" cy="245530"/>
            </a:xfrm>
          </p:grpSpPr>
          <p:cxnSp>
            <p:nvCxnSpPr>
              <p:cNvPr id="67" name="Straight Connector 66"/>
              <p:cNvCxnSpPr/>
              <p:nvPr/>
            </p:nvCxnSpPr>
            <p:spPr>
              <a:xfrm>
                <a:off x="5057883" y="5469470"/>
                <a:ext cx="0" cy="24553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4413987" y="5715000"/>
                <a:ext cx="647638"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71" name="Group 70"/>
          <p:cNvGrpSpPr/>
          <p:nvPr/>
        </p:nvGrpSpPr>
        <p:grpSpPr>
          <a:xfrm>
            <a:off x="6517003" y="4876800"/>
            <a:ext cx="2931797" cy="1035791"/>
            <a:chOff x="750189" y="1651193"/>
            <a:chExt cx="2931797" cy="1035791"/>
          </a:xfrm>
        </p:grpSpPr>
        <p:sp>
          <p:nvSpPr>
            <p:cNvPr id="72" name="TextBox 71"/>
            <p:cNvSpPr txBox="1"/>
            <p:nvPr/>
          </p:nvSpPr>
          <p:spPr>
            <a:xfrm>
              <a:off x="750190" y="1651193"/>
              <a:ext cx="2931796" cy="400110"/>
            </a:xfrm>
            <a:prstGeom prst="rect">
              <a:avLst/>
            </a:prstGeom>
            <a:noFill/>
          </p:spPr>
          <p:txBody>
            <a:bodyPr wrap="square" rtlCol="0">
              <a:spAutoFit/>
            </a:bodyPr>
            <a:lstStyle/>
            <a:p>
              <a:r>
                <a:rPr lang="en-US" sz="2000" b="1" dirty="0">
                  <a:solidFill>
                    <a:schemeClr val="tx1">
                      <a:lumMod val="75000"/>
                      <a:lumOff val="25000"/>
                    </a:schemeClr>
                  </a:solidFill>
                  <a:latin typeface="Arial" panose="020B0604020202020204" pitchFamily="34" charset="0"/>
                  <a:cs typeface="Arial" panose="020B0604020202020204" pitchFamily="34" charset="0"/>
                </a:rPr>
                <a:t>BINJAMIN</a:t>
              </a:r>
            </a:p>
          </p:txBody>
        </p:sp>
        <p:sp>
          <p:nvSpPr>
            <p:cNvPr id="73" name="TextBox 72"/>
            <p:cNvSpPr txBox="1"/>
            <p:nvPr/>
          </p:nvSpPr>
          <p:spPr>
            <a:xfrm>
              <a:off x="750189" y="2102208"/>
              <a:ext cx="2931796" cy="584776"/>
            </a:xfrm>
            <a:prstGeom prst="rect">
              <a:avLst/>
            </a:prstGeom>
            <a:noFill/>
          </p:spPr>
          <p:txBody>
            <a:bodyPr wrap="square" rtlCol="0">
              <a:spAutoFit/>
            </a:bodyPr>
            <a:lstStyle/>
            <a:p>
              <a:r>
                <a:rPr lang="en-US" sz="1600" kern="0" dirty="0">
                  <a:solidFill>
                    <a:schemeClr val="tx1">
                      <a:lumMod val="75000"/>
                      <a:lumOff val="25000"/>
                    </a:schemeClr>
                  </a:solidFill>
                  <a:latin typeface="Arial" panose="020B0604020202020204" pitchFamily="34" charset="0"/>
                  <a:cs typeface="Arial" panose="020B0604020202020204" pitchFamily="34" charset="0"/>
                </a:rPr>
                <a:t>New entering student with several certificates</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98" name="Group 97"/>
          <p:cNvGrpSpPr/>
          <p:nvPr/>
        </p:nvGrpSpPr>
        <p:grpSpPr>
          <a:xfrm>
            <a:off x="-304800" y="5001631"/>
            <a:ext cx="2931797" cy="789569"/>
            <a:chOff x="750189" y="1651193"/>
            <a:chExt cx="2931797" cy="789569"/>
          </a:xfrm>
        </p:grpSpPr>
        <p:sp>
          <p:nvSpPr>
            <p:cNvPr id="99" name="TextBox 98"/>
            <p:cNvSpPr txBox="1"/>
            <p:nvPr/>
          </p:nvSpPr>
          <p:spPr>
            <a:xfrm>
              <a:off x="750190" y="1651193"/>
              <a:ext cx="2931796" cy="400110"/>
            </a:xfrm>
            <a:prstGeom prst="rect">
              <a:avLst/>
            </a:prstGeom>
            <a:noFill/>
          </p:spPr>
          <p:txBody>
            <a:bodyPr wrap="square" rtlCol="0">
              <a:spAutoFit/>
            </a:bodyPr>
            <a:lstStyle/>
            <a:p>
              <a:pPr algn="r"/>
              <a:r>
                <a:rPr lang="en-US" sz="2000" b="1" dirty="0">
                  <a:solidFill>
                    <a:schemeClr val="tx1">
                      <a:lumMod val="75000"/>
                      <a:lumOff val="25000"/>
                    </a:schemeClr>
                  </a:solidFill>
                  <a:latin typeface="Arial" panose="020B0604020202020204" pitchFamily="34" charset="0"/>
                  <a:cs typeface="Arial" panose="020B0604020202020204" pitchFamily="34" charset="0"/>
                </a:rPr>
                <a:t>ALEJANDRO</a:t>
              </a:r>
            </a:p>
          </p:txBody>
        </p:sp>
        <p:sp>
          <p:nvSpPr>
            <p:cNvPr id="100" name="TextBox 99"/>
            <p:cNvSpPr txBox="1"/>
            <p:nvPr/>
          </p:nvSpPr>
          <p:spPr>
            <a:xfrm>
              <a:off x="750189" y="2102208"/>
              <a:ext cx="2931796" cy="338554"/>
            </a:xfrm>
            <a:prstGeom prst="rect">
              <a:avLst/>
            </a:prstGeom>
            <a:noFill/>
          </p:spPr>
          <p:txBody>
            <a:bodyPr wrap="square" rtlCol="0">
              <a:spAutoFit/>
            </a:bodyPr>
            <a:lstStyle/>
            <a:p>
              <a:pPr algn="r"/>
              <a:r>
                <a:rPr lang="en-US" sz="1600" kern="0" dirty="0">
                  <a:solidFill>
                    <a:schemeClr val="tx1">
                      <a:lumMod val="75000"/>
                      <a:lumOff val="25000"/>
                    </a:schemeClr>
                  </a:solidFill>
                  <a:latin typeface="Arial" panose="020B0604020202020204" pitchFamily="34" charset="0"/>
                  <a:cs typeface="Arial" panose="020B0604020202020204" pitchFamily="34" charset="0"/>
                </a:rPr>
                <a:t>Formerly incarcerated</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pSp>
      <p:pic>
        <p:nvPicPr>
          <p:cNvPr id="106" name="Picture 105"/>
          <p:cNvPicPr>
            <a:picLocks noChangeAspect="1"/>
          </p:cNvPicPr>
          <p:nvPr/>
        </p:nvPicPr>
        <p:blipFill rotWithShape="1">
          <a:blip r:embed="rId3"/>
          <a:srcRect t="5773" b="29285"/>
          <a:stretch/>
        </p:blipFill>
        <p:spPr>
          <a:xfrm>
            <a:off x="2514600" y="4570252"/>
            <a:ext cx="1295400" cy="1048520"/>
          </a:xfrm>
          <a:prstGeom prst="ellipse">
            <a:avLst/>
          </a:prstGeom>
        </p:spPr>
      </p:pic>
      <p:pic>
        <p:nvPicPr>
          <p:cNvPr id="110" name="Picture 109"/>
          <p:cNvPicPr>
            <a:picLocks noChangeAspect="1"/>
          </p:cNvPicPr>
          <p:nvPr/>
        </p:nvPicPr>
        <p:blipFill rotWithShape="1">
          <a:blip r:embed="rId4"/>
          <a:srcRect b="22309"/>
          <a:stretch/>
        </p:blipFill>
        <p:spPr>
          <a:xfrm>
            <a:off x="5638800" y="762000"/>
            <a:ext cx="1052620" cy="1066800"/>
          </a:xfrm>
          <a:prstGeom prst="rect">
            <a:avLst/>
          </a:prstGeom>
        </p:spPr>
      </p:pic>
      <p:pic>
        <p:nvPicPr>
          <p:cNvPr id="112" name="Picture 111"/>
          <p:cNvPicPr>
            <a:picLocks noChangeAspect="1"/>
          </p:cNvPicPr>
          <p:nvPr/>
        </p:nvPicPr>
        <p:blipFill rotWithShape="1">
          <a:blip r:embed="rId5"/>
          <a:srcRect l="15152" r="18673" b="29525"/>
          <a:stretch/>
        </p:blipFill>
        <p:spPr>
          <a:xfrm>
            <a:off x="955742" y="2178791"/>
            <a:ext cx="806050" cy="1045091"/>
          </a:xfrm>
          <a:prstGeom prst="rect">
            <a:avLst/>
          </a:prstGeom>
        </p:spPr>
      </p:pic>
      <p:pic>
        <p:nvPicPr>
          <p:cNvPr id="113" name="Picture 112"/>
          <p:cNvPicPr>
            <a:picLocks noChangeAspect="1"/>
          </p:cNvPicPr>
          <p:nvPr/>
        </p:nvPicPr>
        <p:blipFill rotWithShape="1">
          <a:blip r:embed="rId6"/>
          <a:srcRect t="3608" b="23511"/>
          <a:stretch/>
        </p:blipFill>
        <p:spPr>
          <a:xfrm>
            <a:off x="2362200" y="838200"/>
            <a:ext cx="1152940" cy="1014868"/>
          </a:xfrm>
          <a:prstGeom prst="rect">
            <a:avLst/>
          </a:prstGeom>
        </p:spPr>
      </p:pic>
      <p:pic>
        <p:nvPicPr>
          <p:cNvPr id="114" name="Picture 113"/>
          <p:cNvPicPr>
            <a:picLocks noChangeAspect="1"/>
          </p:cNvPicPr>
          <p:nvPr/>
        </p:nvPicPr>
        <p:blipFill rotWithShape="1">
          <a:blip r:embed="rId7"/>
          <a:srcRect b="30968"/>
          <a:stretch/>
        </p:blipFill>
        <p:spPr>
          <a:xfrm>
            <a:off x="7239000" y="2203818"/>
            <a:ext cx="1219200" cy="1006388"/>
          </a:xfrm>
          <a:prstGeom prst="rect">
            <a:avLst/>
          </a:prstGeom>
        </p:spPr>
      </p:pic>
      <p:pic>
        <p:nvPicPr>
          <p:cNvPr id="131" name="Picture 130" descr="Lifecycle loop.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2208" y="1828800"/>
            <a:ext cx="5066792" cy="2836981"/>
          </a:xfrm>
          <a:prstGeom prst="rect">
            <a:avLst/>
          </a:prstGeom>
        </p:spPr>
      </p:pic>
    </p:spTree>
    <p:extLst>
      <p:ext uri="{BB962C8B-B14F-4D97-AF65-F5344CB8AC3E}">
        <p14:creationId xmlns:p14="http://schemas.microsoft.com/office/powerpoint/2010/main" val="170410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2388" y="497306"/>
            <a:ext cx="8491415" cy="3940980"/>
          </a:xfrm>
          <a:prstGeom prst="roundRect">
            <a:avLst>
              <a:gd name="adj" fmla="val 5326"/>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bwMode="auto">
          <a:xfrm>
            <a:off x="8305800" y="4724400"/>
            <a:ext cx="152400" cy="228600"/>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6" charset="0"/>
            </a:endParaRPr>
          </a:p>
        </p:txBody>
      </p:sp>
      <p:sp>
        <p:nvSpPr>
          <p:cNvPr id="7"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
        <p:nvSpPr>
          <p:cNvPr id="8" name="Content Placeholder 2"/>
          <p:cNvSpPr txBox="1">
            <a:spLocks/>
          </p:cNvSpPr>
          <p:nvPr/>
        </p:nvSpPr>
        <p:spPr>
          <a:xfrm>
            <a:off x="549714" y="652269"/>
            <a:ext cx="8061158" cy="3703303"/>
          </a:xfrm>
          <a:prstGeom prst="rect">
            <a:avLst/>
          </a:prstGeom>
        </p:spPr>
        <p:txBody>
          <a:bodyPr>
            <a:noAutofit/>
          </a:bodyPr>
          <a:lst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6" charset="2"/>
              <a:buChar char="§"/>
              <a:defRPr sz="2800">
                <a:solidFill>
                  <a:schemeClr val="tx1"/>
                </a:solidFill>
                <a:latin typeface="+mn-lt"/>
              </a:defRPr>
            </a:lvl2pPr>
            <a:lvl3pPr marL="1143000" indent="-228600" algn="l" rtl="0" fontAlgn="base">
              <a:spcBef>
                <a:spcPct val="20000"/>
              </a:spcBef>
              <a:spcAft>
                <a:spcPct val="0"/>
              </a:spcAft>
              <a:buFont typeface="Univers" pitchFamily="34" charset="0"/>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300"/>
              </a:spcAft>
            </a:pPr>
            <a:r>
              <a:rPr lang="en-US" sz="2800" dirty="0">
                <a:solidFill>
                  <a:srgbClr val="00A8CB"/>
                </a:solidFill>
                <a:latin typeface="Futura Std Bold"/>
                <a:cs typeface="Futura Std Bold"/>
              </a:rPr>
              <a:t>ASSURING QUALITY ACROSS TODAY’S STUDENT PATHWAYS</a:t>
            </a:r>
            <a:br>
              <a:rPr lang="en-US" sz="2800" dirty="0">
                <a:solidFill>
                  <a:srgbClr val="00A8CB"/>
                </a:solidFill>
                <a:latin typeface="Futura Std Bold"/>
                <a:cs typeface="Futura Std Bold"/>
              </a:rPr>
            </a:br>
            <a:r>
              <a:rPr lang="en-US" sz="2800" b="1" dirty="0">
                <a:solidFill>
                  <a:srgbClr val="595959"/>
                </a:solidFill>
                <a:latin typeface="Avenir Next Regular"/>
                <a:cs typeface="Avenir Next Regular"/>
              </a:rPr>
              <a:t>Evaluation Activity</a:t>
            </a:r>
            <a:br>
              <a:rPr lang="en-US" sz="2800" b="1" dirty="0">
                <a:solidFill>
                  <a:srgbClr val="595959"/>
                </a:solidFill>
                <a:latin typeface="Avenir Next Regular"/>
                <a:cs typeface="Avenir Next Regular"/>
              </a:rPr>
            </a:br>
            <a:endParaRPr lang="en-US" sz="2800" b="1" dirty="0">
              <a:solidFill>
                <a:srgbClr val="595959"/>
              </a:solidFill>
              <a:latin typeface="Avenir Next Regular"/>
              <a:cs typeface="Avenir Next Regular"/>
            </a:endParaRPr>
          </a:p>
          <a:p>
            <a:pPr marL="457200" indent="-457200">
              <a:spcBef>
                <a:spcPts val="0"/>
              </a:spcBef>
              <a:spcAft>
                <a:spcPts val="1200"/>
              </a:spcAft>
              <a:buFont typeface="+mj-lt"/>
              <a:buAutoNum type="arabicPeriod"/>
            </a:pPr>
            <a:r>
              <a:rPr lang="en-US" sz="2400" dirty="0">
                <a:solidFill>
                  <a:srgbClr val="595959"/>
                </a:solidFill>
                <a:latin typeface="Futura Std Medium"/>
                <a:ea typeface="Avenir Next" charset="0"/>
                <a:cs typeface="Futura Std Medium"/>
              </a:rPr>
              <a:t>Individually, select a student profile.</a:t>
            </a:r>
          </a:p>
          <a:p>
            <a:pPr marL="457200" indent="-457200">
              <a:spcBef>
                <a:spcPts val="0"/>
              </a:spcBef>
              <a:spcAft>
                <a:spcPts val="1200"/>
              </a:spcAft>
              <a:buFont typeface="+mj-lt"/>
              <a:buAutoNum type="arabicPeriod"/>
            </a:pPr>
            <a:r>
              <a:rPr lang="en-US" sz="2400" dirty="0">
                <a:solidFill>
                  <a:srgbClr val="595959"/>
                </a:solidFill>
                <a:latin typeface="Futura Std Medium"/>
                <a:ea typeface="Avenir Next" charset="0"/>
                <a:cs typeface="Futura Std Medium"/>
              </a:rPr>
              <a:t>Using the conceptual model as your guide, answer the questions on the provided worksheet.</a:t>
            </a:r>
          </a:p>
          <a:p>
            <a:pPr marL="457200" indent="-457200">
              <a:spcBef>
                <a:spcPts val="0"/>
              </a:spcBef>
              <a:spcAft>
                <a:spcPts val="1200"/>
              </a:spcAft>
              <a:buFont typeface="+mj-lt"/>
              <a:buAutoNum type="arabicPeriod"/>
            </a:pPr>
            <a:r>
              <a:rPr lang="en-US" sz="2400" dirty="0">
                <a:solidFill>
                  <a:srgbClr val="595959"/>
                </a:solidFill>
                <a:latin typeface="Futura Std Medium"/>
                <a:ea typeface="Avenir Next" charset="0"/>
                <a:cs typeface="Futura Std Medium"/>
              </a:rPr>
              <a:t>Share your insights.</a:t>
            </a:r>
          </a:p>
        </p:txBody>
      </p:sp>
      <p:sp>
        <p:nvSpPr>
          <p:cNvPr id="9" name="Rounded Rectangle 8"/>
          <p:cNvSpPr/>
          <p:nvPr/>
        </p:nvSpPr>
        <p:spPr>
          <a:xfrm>
            <a:off x="322386" y="4724400"/>
            <a:ext cx="8491415" cy="1131867"/>
          </a:xfrm>
          <a:prstGeom prst="roundRect">
            <a:avLst>
              <a:gd name="adj" fmla="val 5326"/>
            </a:avLst>
          </a:prstGeom>
          <a:solidFill>
            <a:schemeClr val="accent3">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437420" y="4977825"/>
            <a:ext cx="8061158" cy="584775"/>
          </a:xfrm>
          <a:prstGeom prst="rect">
            <a:avLst/>
          </a:prstGeom>
          <a:noFill/>
        </p:spPr>
        <p:txBody>
          <a:bodyPr wrap="square" rtlCol="0">
            <a:spAutoFit/>
          </a:bodyPr>
          <a:lstStyle/>
          <a:p>
            <a:r>
              <a:rPr lang="en-US" sz="3200" b="1" dirty="0">
                <a:solidFill>
                  <a:srgbClr val="595959"/>
                </a:solidFill>
                <a:latin typeface="Avenir Next Heavy" charset="0"/>
                <a:ea typeface="Avenir Next Heavy" charset="0"/>
                <a:cs typeface="Avenir Next Heavy" charset="0"/>
              </a:rPr>
              <a:t>30 minutes</a:t>
            </a:r>
          </a:p>
        </p:txBody>
      </p:sp>
    </p:spTree>
    <p:extLst>
      <p:ext uri="{BB962C8B-B14F-4D97-AF65-F5344CB8AC3E}">
        <p14:creationId xmlns:p14="http://schemas.microsoft.com/office/powerpoint/2010/main" val="130231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75EB4B-2C5F-5D4F-9ACA-4757885295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59336"/>
            <a:ext cx="9144000" cy="5139329"/>
          </a:xfrm>
          <a:prstGeom prst="rect">
            <a:avLst/>
          </a:prstGeom>
        </p:spPr>
      </p:pic>
      <p:graphicFrame>
        <p:nvGraphicFramePr>
          <p:cNvPr id="7171" name="Object 42" hidden="1">
            <a:extLst>
              <a:ext uri="{FF2B5EF4-FFF2-40B4-BE49-F238E27FC236}">
                <a16:creationId xmlns:a16="http://schemas.microsoft.com/office/drawing/2014/main" id="{00B58B2B-2AE6-4B8B-876A-80DAC955BDB8}"/>
              </a:ext>
            </a:extLst>
          </p:cNvPr>
          <p:cNvGraphicFramePr>
            <a:graphicFrameLocks noChangeAspect="1"/>
          </p:cNvGraphicFramePr>
          <p:nvPr>
            <p:custDataLst>
              <p:tags r:id="rId3"/>
            </p:custDataLst>
          </p:nvPr>
        </p:nvGraphicFramePr>
        <p:xfrm>
          <a:off x="2001144" y="1501081"/>
          <a:ext cx="893" cy="893"/>
        </p:xfrm>
        <a:graphic>
          <a:graphicData uri="http://schemas.openxmlformats.org/presentationml/2006/ole">
            <mc:AlternateContent xmlns:mc="http://schemas.openxmlformats.org/markup-compatibility/2006">
              <mc:Choice xmlns:v="urn:schemas-microsoft-com:vml" Requires="v">
                <p:oleObj spid="_x0000_s1028" name="think-cell Slide" r:id="rId7" imgW="360" imgH="360" progId="TCLayout.ActiveDocument.1">
                  <p:embed/>
                </p:oleObj>
              </mc:Choice>
              <mc:Fallback>
                <p:oleObj name="think-cell Slide" r:id="rId7" imgW="360" imgH="360" progId="TCLayout.ActiveDocument.1">
                  <p:embed/>
                  <p:pic>
                    <p:nvPicPr>
                      <p:cNvPr id="7171" name="Object 42" hidden="1">
                        <a:extLst>
                          <a:ext uri="{FF2B5EF4-FFF2-40B4-BE49-F238E27FC236}">
                            <a16:creationId xmlns:a16="http://schemas.microsoft.com/office/drawing/2014/main" id="{00B58B2B-2AE6-4B8B-876A-80DAC955BD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1144" y="1501081"/>
                        <a:ext cx="893" cy="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a:extLst>
              <a:ext uri="{FF2B5EF4-FFF2-40B4-BE49-F238E27FC236}">
                <a16:creationId xmlns:a16="http://schemas.microsoft.com/office/drawing/2014/main" id="{BE9CD226-4567-4223-9C22-40D84675411E}"/>
              </a:ext>
            </a:extLst>
          </p:cNvPr>
          <p:cNvSpPr txBox="1"/>
          <p:nvPr/>
        </p:nvSpPr>
        <p:spPr>
          <a:xfrm>
            <a:off x="4994379" y="1733253"/>
            <a:ext cx="2627114" cy="1214438"/>
          </a:xfrm>
          <a:prstGeom prst="rect">
            <a:avLst/>
          </a:prstGeom>
          <a:ln cap="rnd">
            <a:noFill/>
          </a:ln>
        </p:spPr>
        <p:txBody>
          <a:bodyPr lIns="0" tIns="0" rIns="0" bIns="0"/>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defTabSz="685800">
              <a:buNone/>
              <a:defRPr/>
            </a:pPr>
            <a:endParaRPr lang="en-US" sz="1125" dirty="0">
              <a:solidFill>
                <a:srgbClr val="4472C4">
                  <a:lumMod val="75000"/>
                </a:srgbClr>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A4AD97FF-DA7F-4B87-87CA-0E3E0C9C5CCB}"/>
              </a:ext>
            </a:extLst>
          </p:cNvPr>
          <p:cNvSpPr txBox="1">
            <a:spLocks/>
          </p:cNvSpPr>
          <p:nvPr/>
        </p:nvSpPr>
        <p:spPr>
          <a:xfrm>
            <a:off x="4605933" y="1576987"/>
            <a:ext cx="3395067" cy="841177"/>
          </a:xfrm>
          <a:prstGeom prst="rect">
            <a:avLst/>
          </a:prstGeom>
        </p:spPr>
        <p:txBody>
          <a:bodyPr lIns="0" anchor="ctr">
            <a:normAutofit/>
          </a:bodyPr>
          <a:lstStyle>
            <a:lvl1pPr algn="l" defTabSz="914400" rtl="0" eaLnBrk="1" latinLnBrk="0" hangingPunct="1">
              <a:lnSpc>
                <a:spcPct val="90000"/>
              </a:lnSpc>
              <a:spcBef>
                <a:spcPct val="0"/>
              </a:spcBef>
              <a:buNone/>
              <a:defRPr sz="4400" kern="1200">
                <a:solidFill>
                  <a:srgbClr val="0033A0"/>
                </a:solidFill>
                <a:latin typeface="Franklin Gothic Demi Cond" charset="0"/>
                <a:ea typeface="Franklin Gothic Demi Cond" charset="0"/>
                <a:cs typeface="Franklin Gothic Demi Cond" charset="0"/>
              </a:defRPr>
            </a:lvl1pPr>
          </a:lstStyle>
          <a:p>
            <a:pPr algn="ctr" defTabSz="685800">
              <a:defRPr/>
            </a:pPr>
            <a:endParaRPr lang="en-US" sz="2475" b="1" dirty="0">
              <a:solidFill>
                <a:srgbClr val="4472C4">
                  <a:lumMod val="75000"/>
                </a:srgbClr>
              </a:solidFill>
              <a:latin typeface="Arial" panose="020B0604020202020204" pitchFamily="34" charset="0"/>
              <a:cs typeface="Arial" panose="020B0604020202020204" pitchFamily="34" charset="0"/>
            </a:endParaRPr>
          </a:p>
        </p:txBody>
      </p:sp>
      <p:sp>
        <p:nvSpPr>
          <p:cNvPr id="7" name="object 18">
            <a:extLst>
              <a:ext uri="{FF2B5EF4-FFF2-40B4-BE49-F238E27FC236}">
                <a16:creationId xmlns:a16="http://schemas.microsoft.com/office/drawing/2014/main" id="{1427D136-A1AE-4B54-93CE-B3F2D21C485C}"/>
              </a:ext>
            </a:extLst>
          </p:cNvPr>
          <p:cNvSpPr txBox="1">
            <a:spLocks noGrp="1"/>
          </p:cNvSpPr>
          <p:nvPr>
            <p:ph type="title"/>
          </p:nvPr>
        </p:nvSpPr>
        <p:spPr>
          <a:xfrm>
            <a:off x="5122628" y="965677"/>
            <a:ext cx="3496032" cy="548708"/>
          </a:xfrm>
          <a:prstGeom prst="rect">
            <a:avLst/>
          </a:prstGeom>
        </p:spPr>
        <p:txBody>
          <a:bodyPr vert="horz" wrap="square" lIns="0" tIns="40481" rIns="0" bIns="0" numCol="1" rtlCol="0" anchor="ctr" anchorCtr="0" compatLnSpc="1">
            <a:prstTxWarp prst="textNoShape">
              <a:avLst/>
            </a:prstTxWarp>
            <a:spAutoFit/>
          </a:bodyPr>
          <a:lstStyle/>
          <a:p>
            <a:pPr marL="9525" marR="3810">
              <a:lnSpc>
                <a:spcPct val="100000"/>
              </a:lnSpc>
              <a:spcBef>
                <a:spcPts val="319"/>
              </a:spcBef>
            </a:pPr>
            <a:r>
              <a:rPr lang="en-US" b="1" dirty="0">
                <a:solidFill>
                  <a:srgbClr val="002060"/>
                </a:solidFill>
                <a:cs typeface="Arial" panose="020B0604020202020204" pitchFamily="34" charset="0"/>
              </a:rPr>
              <a:t>Network Strategy</a:t>
            </a:r>
            <a:endParaRPr b="1" dirty="0">
              <a:solidFill>
                <a:srgbClr val="002060"/>
              </a:solidFill>
              <a:cs typeface="Arial" panose="020B0604020202020204" pitchFamily="34" charset="0"/>
            </a:endParaRPr>
          </a:p>
        </p:txBody>
      </p:sp>
      <p:sp>
        <p:nvSpPr>
          <p:cNvPr id="10" name="Rounded Rectangle 2">
            <a:extLst>
              <a:ext uri="{FF2B5EF4-FFF2-40B4-BE49-F238E27FC236}">
                <a16:creationId xmlns:a16="http://schemas.microsoft.com/office/drawing/2014/main" id="{95D9AC13-303F-4A84-B15A-F078FDE460D5}"/>
              </a:ext>
            </a:extLst>
          </p:cNvPr>
          <p:cNvSpPr/>
          <p:nvPr/>
        </p:nvSpPr>
        <p:spPr>
          <a:xfrm>
            <a:off x="4994378" y="1580009"/>
            <a:ext cx="3718892" cy="121443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spcAft>
                <a:spcPts val="450"/>
              </a:spcAft>
              <a:defRPr/>
            </a:pPr>
            <a:r>
              <a:rPr lang="en-US" sz="1350" dirty="0">
                <a:solidFill>
                  <a:prstClr val="black"/>
                </a:solidFill>
                <a:latin typeface="Arial" panose="020B0604020202020204" pitchFamily="34" charset="0"/>
                <a:cs typeface="Arial" panose="020B0604020202020204" pitchFamily="34" charset="0"/>
              </a:rPr>
              <a:t>Solving the talent problem will take the entire community to address the equity and poverty challenge. Every dotted line represents a handoff and a point of failure for our most vulnerable students.</a:t>
            </a:r>
          </a:p>
        </p:txBody>
      </p:sp>
      <p:sp>
        <p:nvSpPr>
          <p:cNvPr id="2" name="Slide Number Placeholder 1">
            <a:extLst>
              <a:ext uri="{FF2B5EF4-FFF2-40B4-BE49-F238E27FC236}">
                <a16:creationId xmlns:a16="http://schemas.microsoft.com/office/drawing/2014/main" id="{C4A72055-968F-3047-9092-D819FCB4158C}"/>
              </a:ext>
            </a:extLst>
          </p:cNvPr>
          <p:cNvSpPr>
            <a:spLocks noGrp="1"/>
          </p:cNvSpPr>
          <p:nvPr>
            <p:ph type="sldNum" sz="quarter" idx="12"/>
          </p:nvPr>
        </p:nvSpPr>
        <p:spPr/>
        <p:txBody>
          <a:bodyPr/>
          <a:lstStyle/>
          <a:p>
            <a:pPr defTabSz="685800">
              <a:defRPr/>
            </a:pPr>
            <a:fld id="{EC56A04F-2161-8F4E-9E61-1C03F004FA65}" type="slidenum">
              <a:rPr lang="en-US">
                <a:solidFill>
                  <a:prstClr val="black">
                    <a:tint val="75000"/>
                  </a:prstClr>
                </a:solidFill>
                <a:latin typeface="Calibri" panose="020F0502020204030204"/>
              </a:rPr>
              <a:pPr defTabSz="685800">
                <a:defRPr/>
              </a:pPr>
              <a:t>18</a:t>
            </a:fld>
            <a:endParaRPr lang="en-US">
              <a:solidFill>
                <a:prstClr val="black">
                  <a:tint val="75000"/>
                </a:prstClr>
              </a:solidFill>
              <a:latin typeface="Calibri" panose="020F0502020204030204"/>
            </a:endParaRPr>
          </a:p>
        </p:txBody>
      </p:sp>
    </p:spTree>
    <p:custDataLst>
      <p:tags r:id="rId2"/>
    </p:custDataLst>
    <p:extLst>
      <p:ext uri="{BB962C8B-B14F-4D97-AF65-F5344CB8AC3E}">
        <p14:creationId xmlns:p14="http://schemas.microsoft.com/office/powerpoint/2010/main" val="251157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
        <p:nvSpPr>
          <p:cNvPr id="2" name="Rectangle 1"/>
          <p:cNvSpPr/>
          <p:nvPr/>
        </p:nvSpPr>
        <p:spPr>
          <a:xfrm>
            <a:off x="533400" y="2667000"/>
            <a:ext cx="7772400" cy="1384995"/>
          </a:xfrm>
          <a:prstGeom prst="rect">
            <a:avLst/>
          </a:prstGeom>
        </p:spPr>
        <p:txBody>
          <a:bodyPr wrap="square">
            <a:spAutoFit/>
          </a:bodyPr>
          <a:lstStyle/>
          <a:p>
            <a:r>
              <a:rPr lang="en-US" sz="2800" b="1" i="1" dirty="0">
                <a:solidFill>
                  <a:srgbClr val="00A8CB"/>
                </a:solidFill>
                <a:latin typeface="Futura"/>
                <a:cs typeface="Futura"/>
              </a:rPr>
              <a:t> </a:t>
            </a:r>
            <a:endParaRPr lang="en-US" sz="2800" dirty="0">
              <a:solidFill>
                <a:srgbClr val="00A8CB"/>
              </a:solidFill>
              <a:latin typeface="Futura"/>
              <a:cs typeface="Futura"/>
            </a:endParaRPr>
          </a:p>
          <a:p>
            <a:r>
              <a:rPr lang="en-US" sz="2800" dirty="0">
                <a:solidFill>
                  <a:srgbClr val="00A8CB"/>
                </a:solidFill>
                <a:latin typeface="Futura Std Medium"/>
                <a:cs typeface="Futura Std Medium"/>
              </a:rPr>
              <a:t>To Create the Most Positive Impact for Students</a:t>
            </a:r>
          </a:p>
          <a:p>
            <a:r>
              <a:rPr lang="en-US" sz="2800" dirty="0">
                <a:solidFill>
                  <a:srgbClr val="00A8CB"/>
                </a:solidFill>
                <a:latin typeface="Futura Std Medium"/>
                <a:cs typeface="Futura Std Medium"/>
              </a:rPr>
              <a:t> </a:t>
            </a:r>
          </a:p>
        </p:txBody>
      </p:sp>
      <p:sp>
        <p:nvSpPr>
          <p:cNvPr id="5" name="Rectangle 4"/>
          <p:cNvSpPr/>
          <p:nvPr/>
        </p:nvSpPr>
        <p:spPr>
          <a:xfrm>
            <a:off x="533400" y="2510135"/>
            <a:ext cx="6705600" cy="461665"/>
          </a:xfrm>
          <a:prstGeom prst="rect">
            <a:avLst/>
          </a:prstGeom>
        </p:spPr>
        <p:txBody>
          <a:bodyPr wrap="square">
            <a:spAutoFit/>
          </a:bodyPr>
          <a:lstStyle/>
          <a:p>
            <a:pPr>
              <a:spcAft>
                <a:spcPts val="600"/>
              </a:spcAft>
            </a:pPr>
            <a:r>
              <a:rPr lang="en-US" b="1" dirty="0">
                <a:solidFill>
                  <a:srgbClr val="595959"/>
                </a:solidFill>
                <a:latin typeface="Futura" panose="020B0602020204020303" pitchFamily="34" charset="-79"/>
                <a:cs typeface="Futura" panose="020B0602020204020303" pitchFamily="34" charset="-79"/>
              </a:rPr>
              <a:t>Five Priority Areas for Collaboration</a:t>
            </a:r>
            <a:endParaRPr lang="en-US" sz="2000" dirty="0">
              <a:solidFill>
                <a:srgbClr val="595959"/>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98361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2" name="Rectangle 31"/>
          <p:cNvSpPr/>
          <p:nvPr/>
        </p:nvSpPr>
        <p:spPr bwMode="auto">
          <a:xfrm>
            <a:off x="7696200" y="5715000"/>
            <a:ext cx="1295400" cy="609600"/>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6" charset="0"/>
            </a:endParaRPr>
          </a:p>
        </p:txBody>
      </p:sp>
      <p:sp>
        <p:nvSpPr>
          <p:cNvPr id="8"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
        <p:nvSpPr>
          <p:cNvPr id="4" name="Rectangle 3"/>
          <p:cNvSpPr/>
          <p:nvPr/>
        </p:nvSpPr>
        <p:spPr>
          <a:xfrm>
            <a:off x="381000" y="392701"/>
            <a:ext cx="3429000" cy="461665"/>
          </a:xfrm>
          <a:prstGeom prst="rect">
            <a:avLst/>
          </a:prstGeom>
        </p:spPr>
        <p:txBody>
          <a:bodyPr wrap="square">
            <a:spAutoFit/>
          </a:bodyPr>
          <a:lstStyle/>
          <a:p>
            <a:pPr>
              <a:spcAft>
                <a:spcPts val="600"/>
              </a:spcAft>
            </a:pPr>
            <a:r>
              <a:rPr lang="en-US" b="1" dirty="0">
                <a:solidFill>
                  <a:srgbClr val="595959"/>
                </a:solidFill>
                <a:latin typeface="Futura" panose="020B0602020204020303" pitchFamily="34" charset="-79"/>
                <a:cs typeface="Futura" panose="020B0602020204020303" pitchFamily="34" charset="-79"/>
              </a:rPr>
              <a:t>The Context</a:t>
            </a:r>
            <a:endParaRPr lang="en-US" sz="2000" dirty="0">
              <a:solidFill>
                <a:srgbClr val="595959"/>
              </a:solidFill>
              <a:latin typeface="Futura Medium" panose="020B0602020204020303" pitchFamily="34" charset="-79"/>
              <a:cs typeface="Futura Medium" panose="020B0602020204020303" pitchFamily="34" charset="-79"/>
            </a:endParaRPr>
          </a:p>
        </p:txBody>
      </p:sp>
      <p:sp>
        <p:nvSpPr>
          <p:cNvPr id="5" name="Rectangle 4"/>
          <p:cNvSpPr/>
          <p:nvPr/>
        </p:nvSpPr>
        <p:spPr>
          <a:xfrm>
            <a:off x="381000" y="838200"/>
            <a:ext cx="5074882" cy="2677656"/>
          </a:xfrm>
          <a:prstGeom prst="rect">
            <a:avLst/>
          </a:prstGeom>
        </p:spPr>
        <p:txBody>
          <a:bodyPr wrap="square">
            <a:spAutoFit/>
          </a:bodyPr>
          <a:lstStyle/>
          <a:p>
            <a:r>
              <a:rPr lang="en-US" dirty="0">
                <a:solidFill>
                  <a:srgbClr val="00A8CB"/>
                </a:solidFill>
                <a:latin typeface="Futura Std Medium"/>
                <a:cs typeface="Futura Std Medium"/>
              </a:rPr>
              <a:t>We face an urgent challenge to address the demands of a competitive global economy and to assure more </a:t>
            </a:r>
            <a:r>
              <a:rPr lang="en-US" b="1" u="sng" dirty="0">
                <a:solidFill>
                  <a:srgbClr val="00A8CB"/>
                </a:solidFill>
                <a:latin typeface="Futura Std Medium"/>
                <a:cs typeface="Futura Std Medium"/>
              </a:rPr>
              <a:t>equitable access</a:t>
            </a:r>
            <a:r>
              <a:rPr lang="en-US" b="1" dirty="0">
                <a:solidFill>
                  <a:srgbClr val="00A8CB"/>
                </a:solidFill>
                <a:latin typeface="Futura Std Medium"/>
                <a:cs typeface="Futura Std Medium"/>
              </a:rPr>
              <a:t> to </a:t>
            </a:r>
            <a:r>
              <a:rPr lang="en-US" b="1" dirty="0">
                <a:solidFill>
                  <a:srgbClr val="7030A0"/>
                </a:solidFill>
                <a:latin typeface="Futura Std Medium"/>
                <a:cs typeface="Futura Std Medium"/>
              </a:rPr>
              <a:t>economic opportunity</a:t>
            </a:r>
            <a:r>
              <a:rPr lang="en-US" b="1" dirty="0">
                <a:solidFill>
                  <a:srgbClr val="00A8CB"/>
                </a:solidFill>
                <a:latin typeface="Futura Std Medium"/>
                <a:cs typeface="Futura Std Medium"/>
              </a:rPr>
              <a:t>, </a:t>
            </a:r>
            <a:r>
              <a:rPr lang="en-US" b="1" dirty="0">
                <a:solidFill>
                  <a:srgbClr val="76AE99"/>
                </a:solidFill>
                <a:latin typeface="Futura Std Medium"/>
                <a:cs typeface="Futura Std Medium"/>
              </a:rPr>
              <a:t>social mobility</a:t>
            </a:r>
            <a:r>
              <a:rPr lang="en-US" b="1" dirty="0">
                <a:solidFill>
                  <a:srgbClr val="00A8CB"/>
                </a:solidFill>
                <a:latin typeface="Futura Std Medium"/>
                <a:cs typeface="Futura Std Medium"/>
              </a:rPr>
              <a:t>, and </a:t>
            </a:r>
            <a:r>
              <a:rPr lang="en-US" b="1" dirty="0">
                <a:solidFill>
                  <a:srgbClr val="CE7F15"/>
                </a:solidFill>
                <a:latin typeface="Futura Std Medium"/>
                <a:cs typeface="Futura Std Medium"/>
              </a:rPr>
              <a:t>meaningful civic participation</a:t>
            </a:r>
            <a:r>
              <a:rPr lang="en-US" dirty="0">
                <a:solidFill>
                  <a:srgbClr val="00A8CB"/>
                </a:solidFill>
                <a:latin typeface="Futura Std Medium"/>
                <a:cs typeface="Futura Std Medium"/>
              </a:rPr>
              <a:t>. </a:t>
            </a:r>
            <a:br>
              <a:rPr lang="en-US" dirty="0">
                <a:solidFill>
                  <a:srgbClr val="00A8CB"/>
                </a:solidFill>
                <a:latin typeface="Futura Std Medium"/>
                <a:cs typeface="Futura Std Medium"/>
              </a:rPr>
            </a:br>
            <a:endParaRPr lang="en-US" dirty="0">
              <a:solidFill>
                <a:srgbClr val="00A8CB"/>
              </a:solidFill>
              <a:latin typeface="Futura Std Medium"/>
              <a:cs typeface="Futura Std Medium"/>
            </a:endParaRPr>
          </a:p>
        </p:txBody>
      </p:sp>
      <p:graphicFrame>
        <p:nvGraphicFramePr>
          <p:cNvPr id="6" name="Chart 5"/>
          <p:cNvGraphicFramePr/>
          <p:nvPr>
            <p:extLst>
              <p:ext uri="{D42A27DB-BD31-4B8C-83A1-F6EECF244321}">
                <p14:modId xmlns:p14="http://schemas.microsoft.com/office/powerpoint/2010/main" val="1391956477"/>
              </p:ext>
            </p:extLst>
          </p:nvPr>
        </p:nvGraphicFramePr>
        <p:xfrm>
          <a:off x="5687521" y="381000"/>
          <a:ext cx="3124200" cy="207164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a:extLst>
              <a:ext uri="{FF2B5EF4-FFF2-40B4-BE49-F238E27FC236}">
                <a16:creationId xmlns:a16="http://schemas.microsoft.com/office/drawing/2014/main" id="{43467CD2-5325-4E81-9C30-32750CBBAE03}"/>
              </a:ext>
            </a:extLst>
          </p:cNvPr>
          <p:cNvSpPr txBox="1">
            <a:spLocks/>
          </p:cNvSpPr>
          <p:nvPr/>
        </p:nvSpPr>
        <p:spPr>
          <a:xfrm>
            <a:off x="5715000" y="1917564"/>
            <a:ext cx="3020521"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Bef>
                <a:spcPts val="600"/>
              </a:spcBef>
              <a:buClr>
                <a:srgbClr val="F0EFEC">
                  <a:lumMod val="50000"/>
                </a:srgbClr>
              </a:buClr>
            </a:pPr>
            <a:r>
              <a:rPr lang="en-US" sz="1600" b="1" dirty="0">
                <a:solidFill>
                  <a:srgbClr val="595959"/>
                </a:solidFill>
                <a:latin typeface="Arial" charset="0"/>
                <a:ea typeface="Arial" charset="0"/>
                <a:cs typeface="Arial" charset="0"/>
              </a:rPr>
              <a:t>of all jobs </a:t>
            </a:r>
            <a:r>
              <a:rPr lang="en-US" sz="1600" dirty="0">
                <a:solidFill>
                  <a:srgbClr val="595959"/>
                </a:solidFill>
                <a:latin typeface="Arial" charset="0"/>
                <a:ea typeface="Arial" charset="0"/>
                <a:cs typeface="Arial" charset="0"/>
              </a:rPr>
              <a:t>will require some level of postsecondary education by 2020. </a:t>
            </a:r>
          </a:p>
        </p:txBody>
      </p:sp>
      <p:graphicFrame>
        <p:nvGraphicFramePr>
          <p:cNvPr id="13" name="Chart 12"/>
          <p:cNvGraphicFramePr/>
          <p:nvPr>
            <p:extLst>
              <p:ext uri="{D42A27DB-BD31-4B8C-83A1-F6EECF244321}">
                <p14:modId xmlns:p14="http://schemas.microsoft.com/office/powerpoint/2010/main" val="3261704434"/>
              </p:ext>
            </p:extLst>
          </p:nvPr>
        </p:nvGraphicFramePr>
        <p:xfrm>
          <a:off x="508435" y="3429000"/>
          <a:ext cx="2539565" cy="1905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extLst>
              <p:ext uri="{D42A27DB-BD31-4B8C-83A1-F6EECF244321}">
                <p14:modId xmlns:p14="http://schemas.microsoft.com/office/powerpoint/2010/main" val="815466371"/>
              </p:ext>
            </p:extLst>
          </p:nvPr>
        </p:nvGraphicFramePr>
        <p:xfrm>
          <a:off x="3124200" y="3429000"/>
          <a:ext cx="2539565" cy="1905000"/>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1422835" y="4191000"/>
            <a:ext cx="792254" cy="461665"/>
          </a:xfrm>
          <a:prstGeom prst="rect">
            <a:avLst/>
          </a:prstGeom>
        </p:spPr>
        <p:txBody>
          <a:bodyPr wrap="none">
            <a:spAutoFit/>
          </a:bodyPr>
          <a:lstStyle/>
          <a:p>
            <a:r>
              <a:rPr lang="en-US" b="1" dirty="0">
                <a:solidFill>
                  <a:schemeClr val="accent2"/>
                </a:solidFill>
                <a:latin typeface="Futura Condensed"/>
                <a:cs typeface="Futura Condensed"/>
              </a:rPr>
              <a:t>34% </a:t>
            </a:r>
          </a:p>
        </p:txBody>
      </p:sp>
      <p:sp>
        <p:nvSpPr>
          <p:cNvPr id="3" name="Rectangle 2"/>
          <p:cNvSpPr/>
          <p:nvPr/>
        </p:nvSpPr>
        <p:spPr>
          <a:xfrm>
            <a:off x="304800" y="5181600"/>
            <a:ext cx="2971800" cy="830997"/>
          </a:xfrm>
          <a:prstGeom prst="rect">
            <a:avLst/>
          </a:prstGeom>
        </p:spPr>
        <p:txBody>
          <a:bodyPr wrap="square">
            <a:spAutoFit/>
          </a:bodyPr>
          <a:lstStyle/>
          <a:p>
            <a:pPr algn="ctr"/>
            <a:r>
              <a:rPr lang="en-US" sz="1600" b="1" dirty="0">
                <a:solidFill>
                  <a:srgbClr val="595959"/>
                </a:solidFill>
                <a:latin typeface="Arial"/>
                <a:cs typeface="Arial"/>
              </a:rPr>
              <a:t>of employers </a:t>
            </a:r>
            <a:r>
              <a:rPr lang="en-US" sz="1600" dirty="0">
                <a:solidFill>
                  <a:srgbClr val="595959"/>
                </a:solidFill>
                <a:latin typeface="Arial"/>
                <a:cs typeface="Arial"/>
              </a:rPr>
              <a:t>say </a:t>
            </a:r>
            <a:br>
              <a:rPr lang="en-US" sz="1600" dirty="0">
                <a:solidFill>
                  <a:srgbClr val="595959"/>
                </a:solidFill>
                <a:latin typeface="Arial"/>
                <a:cs typeface="Arial"/>
              </a:rPr>
            </a:br>
            <a:r>
              <a:rPr lang="en-US" sz="1600" dirty="0">
                <a:solidFill>
                  <a:srgbClr val="595959"/>
                </a:solidFill>
                <a:latin typeface="Arial"/>
                <a:cs typeface="Arial"/>
              </a:rPr>
              <a:t>colleges haven’t prepared students for jobs</a:t>
            </a:r>
          </a:p>
        </p:txBody>
      </p:sp>
      <p:sp>
        <p:nvSpPr>
          <p:cNvPr id="16" name="Rectangle 15"/>
          <p:cNvSpPr/>
          <p:nvPr/>
        </p:nvSpPr>
        <p:spPr>
          <a:xfrm>
            <a:off x="6901241" y="1227299"/>
            <a:ext cx="794959" cy="461665"/>
          </a:xfrm>
          <a:prstGeom prst="rect">
            <a:avLst/>
          </a:prstGeom>
        </p:spPr>
        <p:txBody>
          <a:bodyPr wrap="none">
            <a:spAutoFit/>
          </a:bodyPr>
          <a:lstStyle/>
          <a:p>
            <a:r>
              <a:rPr lang="en-US" b="1" dirty="0">
                <a:solidFill>
                  <a:srgbClr val="00A8CB"/>
                </a:solidFill>
                <a:latin typeface="Futura Condensed"/>
                <a:cs typeface="Futura Condensed"/>
              </a:rPr>
              <a:t>65% </a:t>
            </a:r>
          </a:p>
        </p:txBody>
      </p:sp>
      <p:sp>
        <p:nvSpPr>
          <p:cNvPr id="17" name="Rectangle 16"/>
          <p:cNvSpPr/>
          <p:nvPr/>
        </p:nvSpPr>
        <p:spPr>
          <a:xfrm>
            <a:off x="4038600" y="4114800"/>
            <a:ext cx="760845" cy="461665"/>
          </a:xfrm>
          <a:prstGeom prst="rect">
            <a:avLst/>
          </a:prstGeom>
        </p:spPr>
        <p:txBody>
          <a:bodyPr wrap="none">
            <a:spAutoFit/>
          </a:bodyPr>
          <a:lstStyle/>
          <a:p>
            <a:r>
              <a:rPr lang="en-US" b="1" dirty="0">
                <a:solidFill>
                  <a:srgbClr val="76AE99"/>
                </a:solidFill>
                <a:latin typeface="Futura Condensed"/>
                <a:cs typeface="Futura Condensed"/>
              </a:rPr>
              <a:t>11% </a:t>
            </a:r>
          </a:p>
        </p:txBody>
      </p:sp>
      <p:sp>
        <p:nvSpPr>
          <p:cNvPr id="18" name="Rectangle 17"/>
          <p:cNvSpPr/>
          <p:nvPr/>
        </p:nvSpPr>
        <p:spPr>
          <a:xfrm>
            <a:off x="3276600" y="5181600"/>
            <a:ext cx="2209800" cy="830997"/>
          </a:xfrm>
          <a:prstGeom prst="rect">
            <a:avLst/>
          </a:prstGeom>
        </p:spPr>
        <p:txBody>
          <a:bodyPr wrap="square">
            <a:spAutoFit/>
          </a:bodyPr>
          <a:lstStyle/>
          <a:p>
            <a:pPr algn="ctr"/>
            <a:r>
              <a:rPr lang="en-US" sz="1600" b="1" dirty="0">
                <a:solidFill>
                  <a:srgbClr val="595959"/>
                </a:solidFill>
                <a:latin typeface="Arial"/>
                <a:cs typeface="Arial"/>
              </a:rPr>
              <a:t>of young adults </a:t>
            </a:r>
            <a:r>
              <a:rPr lang="en-US" sz="1600" dirty="0">
                <a:solidFill>
                  <a:srgbClr val="595959"/>
                </a:solidFill>
                <a:latin typeface="Arial"/>
                <a:cs typeface="Arial"/>
              </a:rPr>
              <a:t>from low income families earn degrees</a:t>
            </a:r>
          </a:p>
        </p:txBody>
      </p:sp>
      <p:sp>
        <p:nvSpPr>
          <p:cNvPr id="24" name="Graphic 44" descr="Checkmark">
            <a:extLst>
              <a:ext uri="{FF2B5EF4-FFF2-40B4-BE49-F238E27FC236}">
                <a16:creationId xmlns:a16="http://schemas.microsoft.com/office/drawing/2014/main" id="{4C4EB300-0EB5-5B4D-A464-EE98FF5222E7}"/>
              </a:ext>
            </a:extLst>
          </p:cNvPr>
          <p:cNvSpPr>
            <a:spLocks noChangeAspect="1"/>
          </p:cNvSpPr>
          <p:nvPr/>
        </p:nvSpPr>
        <p:spPr>
          <a:xfrm>
            <a:off x="6934079" y="3997884"/>
            <a:ext cx="182880" cy="129785"/>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FFFFFF"/>
          </a:solidFill>
          <a:ln w="9525" cap="flat">
            <a:noFill/>
            <a:prstDash val="solid"/>
            <a:miter/>
          </a:ln>
        </p:spPr>
        <p:txBody>
          <a:bodyPr rtlCol="0" anchor="ctr"/>
          <a:lstStyle/>
          <a:p>
            <a:endParaRPr lang="en-US" dirty="0"/>
          </a:p>
        </p:txBody>
      </p:sp>
      <p:sp>
        <p:nvSpPr>
          <p:cNvPr id="25" name="Rectangle 24"/>
          <p:cNvSpPr/>
          <p:nvPr/>
        </p:nvSpPr>
        <p:spPr>
          <a:xfrm>
            <a:off x="5943600" y="5257800"/>
            <a:ext cx="2895600" cy="1077218"/>
          </a:xfrm>
          <a:prstGeom prst="rect">
            <a:avLst/>
          </a:prstGeom>
        </p:spPr>
        <p:txBody>
          <a:bodyPr wrap="square">
            <a:spAutoFit/>
          </a:bodyPr>
          <a:lstStyle/>
          <a:p>
            <a:pPr algn="ctr"/>
            <a:r>
              <a:rPr lang="en-US" sz="1600" b="1" dirty="0">
                <a:solidFill>
                  <a:srgbClr val="595959"/>
                </a:solidFill>
                <a:latin typeface="Arial"/>
                <a:cs typeface="Arial"/>
              </a:rPr>
              <a:t>Difference in voting rates </a:t>
            </a:r>
            <a:r>
              <a:rPr lang="en-US" sz="1600" dirty="0">
                <a:solidFill>
                  <a:srgbClr val="595959"/>
                </a:solidFill>
                <a:latin typeface="Arial"/>
                <a:cs typeface="Arial"/>
              </a:rPr>
              <a:t>between high school graduates and those with some college or a degree</a:t>
            </a:r>
          </a:p>
        </p:txBody>
      </p:sp>
      <p:graphicFrame>
        <p:nvGraphicFramePr>
          <p:cNvPr id="26" name="Chart 25"/>
          <p:cNvGraphicFramePr/>
          <p:nvPr>
            <p:extLst>
              <p:ext uri="{D42A27DB-BD31-4B8C-83A1-F6EECF244321}">
                <p14:modId xmlns:p14="http://schemas.microsoft.com/office/powerpoint/2010/main" val="3299880229"/>
              </p:ext>
            </p:extLst>
          </p:nvPr>
        </p:nvGraphicFramePr>
        <p:xfrm>
          <a:off x="6172200" y="3429000"/>
          <a:ext cx="2539565" cy="1905000"/>
        </p:xfrm>
        <a:graphic>
          <a:graphicData uri="http://schemas.openxmlformats.org/drawingml/2006/chart">
            <c:chart xmlns:c="http://schemas.openxmlformats.org/drawingml/2006/chart" xmlns:r="http://schemas.openxmlformats.org/officeDocument/2006/relationships" r:id="rId7"/>
          </a:graphicData>
        </a:graphic>
      </p:graphicFrame>
      <p:sp>
        <p:nvSpPr>
          <p:cNvPr id="29" name="Rectangle 28"/>
          <p:cNvSpPr/>
          <p:nvPr/>
        </p:nvSpPr>
        <p:spPr>
          <a:xfrm>
            <a:off x="7620000" y="4648200"/>
            <a:ext cx="794959" cy="461665"/>
          </a:xfrm>
          <a:prstGeom prst="rect">
            <a:avLst/>
          </a:prstGeom>
        </p:spPr>
        <p:txBody>
          <a:bodyPr wrap="none">
            <a:spAutoFit/>
          </a:bodyPr>
          <a:lstStyle/>
          <a:p>
            <a:r>
              <a:rPr lang="en-US" b="1" dirty="0">
                <a:solidFill>
                  <a:srgbClr val="E58E1A"/>
                </a:solidFill>
                <a:latin typeface="Futura Condensed"/>
                <a:cs typeface="Futura Condensed"/>
              </a:rPr>
              <a:t>59% </a:t>
            </a:r>
          </a:p>
        </p:txBody>
      </p:sp>
      <p:sp>
        <p:nvSpPr>
          <p:cNvPr id="30" name="Rectangle 29"/>
          <p:cNvSpPr/>
          <p:nvPr/>
        </p:nvSpPr>
        <p:spPr>
          <a:xfrm>
            <a:off x="7239000" y="4114800"/>
            <a:ext cx="794959" cy="461665"/>
          </a:xfrm>
          <a:prstGeom prst="rect">
            <a:avLst/>
          </a:prstGeom>
        </p:spPr>
        <p:txBody>
          <a:bodyPr wrap="none">
            <a:spAutoFit/>
          </a:bodyPr>
          <a:lstStyle/>
          <a:p>
            <a:r>
              <a:rPr lang="en-US" b="1" dirty="0">
                <a:solidFill>
                  <a:srgbClr val="F0CC9B"/>
                </a:solidFill>
                <a:latin typeface="Futura Condensed"/>
                <a:cs typeface="Futura Condensed"/>
              </a:rPr>
              <a:t>39% </a:t>
            </a:r>
          </a:p>
        </p:txBody>
      </p:sp>
    </p:spTree>
    <p:extLst>
      <p:ext uri="{BB962C8B-B14F-4D97-AF65-F5344CB8AC3E}">
        <p14:creationId xmlns:p14="http://schemas.microsoft.com/office/powerpoint/2010/main" val="319743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971800"/>
            <a:ext cx="7696200" cy="1507079"/>
          </a:xfrm>
          <a:prstGeom prst="rect">
            <a:avLst/>
          </a:prstGeom>
        </p:spPr>
        <p:txBody>
          <a:bodyPr wrap="square">
            <a:spAutoFit/>
          </a:bodyPr>
          <a:lstStyle/>
          <a:p>
            <a:pPr>
              <a:lnSpc>
                <a:spcPct val="110000"/>
              </a:lnSpc>
            </a:pPr>
            <a:r>
              <a:rPr lang="en-US" sz="2800" dirty="0">
                <a:solidFill>
                  <a:srgbClr val="595959"/>
                </a:solidFill>
                <a:latin typeface="Futura Std Medium"/>
                <a:cs typeface="Futura Std Medium"/>
              </a:rPr>
              <a:t>Different actors using different facets of the data to facilitate stronger collaboration, reduce duplication, and enhance decision-making. </a:t>
            </a:r>
          </a:p>
        </p:txBody>
      </p:sp>
      <p:sp>
        <p:nvSpPr>
          <p:cNvPr id="4" name="TextBox 3"/>
          <p:cNvSpPr txBox="1"/>
          <p:nvPr/>
        </p:nvSpPr>
        <p:spPr>
          <a:xfrm>
            <a:off x="609600" y="2286000"/>
            <a:ext cx="8229600" cy="584776"/>
          </a:xfrm>
          <a:prstGeom prst="rect">
            <a:avLst/>
          </a:prstGeom>
          <a:noFill/>
        </p:spPr>
        <p:txBody>
          <a:bodyPr wrap="square" rtlCol="0">
            <a:spAutoFit/>
          </a:bodyPr>
          <a:lstStyle/>
          <a:p>
            <a:r>
              <a:rPr lang="en-US" sz="3200" dirty="0">
                <a:solidFill>
                  <a:srgbClr val="00A8CB"/>
                </a:solidFill>
                <a:latin typeface="Futura Std Bold"/>
                <a:cs typeface="Futura Std Bold"/>
              </a:rPr>
              <a:t>Generate and Use Strong Data Sets</a:t>
            </a:r>
          </a:p>
        </p:txBody>
      </p:sp>
      <p:sp>
        <p:nvSpPr>
          <p:cNvPr id="5" name="TextBox 4"/>
          <p:cNvSpPr txBox="1"/>
          <p:nvPr/>
        </p:nvSpPr>
        <p:spPr>
          <a:xfrm>
            <a:off x="7924800" y="152400"/>
            <a:ext cx="863538" cy="1446550"/>
          </a:xfrm>
          <a:prstGeom prst="rect">
            <a:avLst/>
          </a:prstGeom>
          <a:noFill/>
        </p:spPr>
        <p:txBody>
          <a:bodyPr wrap="none" rtlCol="0">
            <a:spAutoFit/>
          </a:bodyPr>
          <a:lstStyle/>
          <a:p>
            <a:r>
              <a:rPr lang="en-US" sz="8800" b="1" dirty="0">
                <a:solidFill>
                  <a:srgbClr val="595959"/>
                </a:solidFill>
                <a:latin typeface="Futura Condensed"/>
                <a:cs typeface="Futura Condensed"/>
              </a:rPr>
              <a:t>1</a:t>
            </a:r>
          </a:p>
        </p:txBody>
      </p:sp>
      <p:sp>
        <p:nvSpPr>
          <p:cNvPr id="6"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Tree>
    <p:extLst>
      <p:ext uri="{BB962C8B-B14F-4D97-AF65-F5344CB8AC3E}">
        <p14:creationId xmlns:p14="http://schemas.microsoft.com/office/powerpoint/2010/main" val="349980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429000"/>
            <a:ext cx="7696200" cy="2455031"/>
          </a:xfrm>
          <a:prstGeom prst="rect">
            <a:avLst/>
          </a:prstGeom>
        </p:spPr>
        <p:txBody>
          <a:bodyPr wrap="square">
            <a:spAutoFit/>
          </a:bodyPr>
          <a:lstStyle/>
          <a:p>
            <a:pPr>
              <a:lnSpc>
                <a:spcPct val="110000"/>
              </a:lnSpc>
            </a:pPr>
            <a:r>
              <a:rPr lang="en-US" sz="2800" dirty="0">
                <a:solidFill>
                  <a:srgbClr val="595959"/>
                </a:solidFill>
                <a:latin typeface="Futura Std Medium"/>
                <a:cs typeface="Futura Std Medium"/>
              </a:rPr>
              <a:t>Different actors developing new relationships, hearing and responding to new perspectives, and being ready to succeed and fail along the way to correcting historical wrongs and creating a brighter future for all.  </a:t>
            </a:r>
          </a:p>
        </p:txBody>
      </p:sp>
      <p:sp>
        <p:nvSpPr>
          <p:cNvPr id="3" name="TextBox 2"/>
          <p:cNvSpPr txBox="1"/>
          <p:nvPr/>
        </p:nvSpPr>
        <p:spPr>
          <a:xfrm>
            <a:off x="7924800" y="152400"/>
            <a:ext cx="863538" cy="1446550"/>
          </a:xfrm>
          <a:prstGeom prst="rect">
            <a:avLst/>
          </a:prstGeom>
          <a:noFill/>
        </p:spPr>
        <p:txBody>
          <a:bodyPr wrap="none" rtlCol="0">
            <a:spAutoFit/>
          </a:bodyPr>
          <a:lstStyle/>
          <a:p>
            <a:r>
              <a:rPr lang="en-US" sz="8800" b="1" dirty="0">
                <a:solidFill>
                  <a:srgbClr val="595959"/>
                </a:solidFill>
                <a:latin typeface="Futura Condensed"/>
                <a:cs typeface="Futura Condensed"/>
              </a:rPr>
              <a:t>2</a:t>
            </a:r>
          </a:p>
        </p:txBody>
      </p:sp>
      <p:sp>
        <p:nvSpPr>
          <p:cNvPr id="4" name="TextBox 3"/>
          <p:cNvSpPr txBox="1"/>
          <p:nvPr/>
        </p:nvSpPr>
        <p:spPr>
          <a:xfrm>
            <a:off x="609600" y="2286000"/>
            <a:ext cx="8229600" cy="1077218"/>
          </a:xfrm>
          <a:prstGeom prst="rect">
            <a:avLst/>
          </a:prstGeom>
          <a:noFill/>
        </p:spPr>
        <p:txBody>
          <a:bodyPr wrap="square" rtlCol="0">
            <a:spAutoFit/>
          </a:bodyPr>
          <a:lstStyle/>
          <a:p>
            <a:r>
              <a:rPr lang="en-US" sz="3200" dirty="0">
                <a:solidFill>
                  <a:srgbClr val="00A8CB"/>
                </a:solidFill>
                <a:latin typeface="Futura Std Bold"/>
                <a:cs typeface="Futura Std Bold"/>
              </a:rPr>
              <a:t>Operationalize a Commitment to Quality and Equity </a:t>
            </a:r>
          </a:p>
        </p:txBody>
      </p:sp>
      <p:sp>
        <p:nvSpPr>
          <p:cNvPr id="5"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Tree>
    <p:extLst>
      <p:ext uri="{BB962C8B-B14F-4D97-AF65-F5344CB8AC3E}">
        <p14:creationId xmlns:p14="http://schemas.microsoft.com/office/powerpoint/2010/main" val="2405370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971800"/>
            <a:ext cx="7696200" cy="1981055"/>
          </a:xfrm>
          <a:prstGeom prst="rect">
            <a:avLst/>
          </a:prstGeom>
        </p:spPr>
        <p:txBody>
          <a:bodyPr wrap="square">
            <a:spAutoFit/>
          </a:bodyPr>
          <a:lstStyle/>
          <a:p>
            <a:pPr>
              <a:lnSpc>
                <a:spcPct val="110000"/>
              </a:lnSpc>
            </a:pPr>
            <a:r>
              <a:rPr lang="en-US" sz="2800" dirty="0">
                <a:solidFill>
                  <a:srgbClr val="595959"/>
                </a:solidFill>
                <a:latin typeface="Futura Std Medium"/>
                <a:cs typeface="Futura Std Medium"/>
              </a:rPr>
              <a:t>Connect and align systems and providers so today’s postsecondary students have more opportunities for learning, skill development, and growth than ever before.  </a:t>
            </a:r>
          </a:p>
        </p:txBody>
      </p:sp>
      <p:sp>
        <p:nvSpPr>
          <p:cNvPr id="3" name="TextBox 2"/>
          <p:cNvSpPr txBox="1"/>
          <p:nvPr/>
        </p:nvSpPr>
        <p:spPr>
          <a:xfrm>
            <a:off x="7924800" y="152400"/>
            <a:ext cx="863538" cy="1446550"/>
          </a:xfrm>
          <a:prstGeom prst="rect">
            <a:avLst/>
          </a:prstGeom>
          <a:noFill/>
        </p:spPr>
        <p:txBody>
          <a:bodyPr wrap="none" rtlCol="0">
            <a:spAutoFit/>
          </a:bodyPr>
          <a:lstStyle/>
          <a:p>
            <a:r>
              <a:rPr lang="en-US" sz="8800" b="1" dirty="0">
                <a:solidFill>
                  <a:srgbClr val="595959"/>
                </a:solidFill>
                <a:latin typeface="Futura Condensed"/>
                <a:cs typeface="Futura Condensed"/>
              </a:rPr>
              <a:t>3</a:t>
            </a:r>
          </a:p>
        </p:txBody>
      </p:sp>
      <p:sp>
        <p:nvSpPr>
          <p:cNvPr id="4" name="TextBox 3"/>
          <p:cNvSpPr txBox="1"/>
          <p:nvPr/>
        </p:nvSpPr>
        <p:spPr>
          <a:xfrm>
            <a:off x="609600" y="2286000"/>
            <a:ext cx="8229600" cy="584776"/>
          </a:xfrm>
          <a:prstGeom prst="rect">
            <a:avLst/>
          </a:prstGeom>
          <a:noFill/>
        </p:spPr>
        <p:txBody>
          <a:bodyPr wrap="square" rtlCol="0">
            <a:spAutoFit/>
          </a:bodyPr>
          <a:lstStyle/>
          <a:p>
            <a:r>
              <a:rPr lang="en-US" sz="3200" dirty="0">
                <a:solidFill>
                  <a:srgbClr val="00A8CB"/>
                </a:solidFill>
                <a:latin typeface="Futura Std Bold"/>
                <a:cs typeface="Futura Std Bold"/>
              </a:rPr>
              <a:t>Build Seamless Pathways</a:t>
            </a:r>
          </a:p>
        </p:txBody>
      </p:sp>
      <p:sp>
        <p:nvSpPr>
          <p:cNvPr id="5"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Tree>
    <p:extLst>
      <p:ext uri="{BB962C8B-B14F-4D97-AF65-F5344CB8AC3E}">
        <p14:creationId xmlns:p14="http://schemas.microsoft.com/office/powerpoint/2010/main" val="2954684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124345"/>
            <a:ext cx="7696200" cy="1981055"/>
          </a:xfrm>
          <a:prstGeom prst="rect">
            <a:avLst/>
          </a:prstGeom>
        </p:spPr>
        <p:txBody>
          <a:bodyPr wrap="square">
            <a:spAutoFit/>
          </a:bodyPr>
          <a:lstStyle/>
          <a:p>
            <a:pPr>
              <a:lnSpc>
                <a:spcPct val="110000"/>
              </a:lnSpc>
            </a:pPr>
            <a:r>
              <a:rPr lang="en-US" sz="2800" dirty="0">
                <a:solidFill>
                  <a:srgbClr val="595959"/>
                </a:solidFill>
                <a:latin typeface="Futura Std Medium"/>
                <a:cs typeface="Futura Std Medium"/>
              </a:rPr>
              <a:t>Faculty members must lead program redesigns. Working collaboratively, the nation’s scholar</a:t>
            </a:r>
          </a:p>
          <a:p>
            <a:pPr>
              <a:lnSpc>
                <a:spcPct val="110000"/>
              </a:lnSpc>
            </a:pPr>
            <a:r>
              <a:rPr lang="en-US" sz="2800" dirty="0">
                <a:solidFill>
                  <a:srgbClr val="595959"/>
                </a:solidFill>
                <a:latin typeface="Futura Std Medium"/>
                <a:cs typeface="Futura Std Medium"/>
              </a:rPr>
              <a:t>teachers can design programs that will ensure effective learning among their diverse students.</a:t>
            </a:r>
          </a:p>
        </p:txBody>
      </p:sp>
      <p:sp>
        <p:nvSpPr>
          <p:cNvPr id="3" name="TextBox 2"/>
          <p:cNvSpPr txBox="1"/>
          <p:nvPr/>
        </p:nvSpPr>
        <p:spPr>
          <a:xfrm>
            <a:off x="7924800" y="152400"/>
            <a:ext cx="863538" cy="1446550"/>
          </a:xfrm>
          <a:prstGeom prst="rect">
            <a:avLst/>
          </a:prstGeom>
          <a:noFill/>
        </p:spPr>
        <p:txBody>
          <a:bodyPr wrap="none" rtlCol="0">
            <a:spAutoFit/>
          </a:bodyPr>
          <a:lstStyle/>
          <a:p>
            <a:r>
              <a:rPr lang="en-US" sz="8800" b="1" dirty="0">
                <a:solidFill>
                  <a:srgbClr val="595959"/>
                </a:solidFill>
                <a:latin typeface="Futura Condensed"/>
                <a:cs typeface="Futura Condensed"/>
              </a:rPr>
              <a:t>4</a:t>
            </a:r>
          </a:p>
        </p:txBody>
      </p:sp>
      <p:sp>
        <p:nvSpPr>
          <p:cNvPr id="4" name="TextBox 3"/>
          <p:cNvSpPr txBox="1"/>
          <p:nvPr/>
        </p:nvSpPr>
        <p:spPr>
          <a:xfrm>
            <a:off x="609600" y="2057400"/>
            <a:ext cx="8229600" cy="1077218"/>
          </a:xfrm>
          <a:prstGeom prst="rect">
            <a:avLst/>
          </a:prstGeom>
          <a:noFill/>
        </p:spPr>
        <p:txBody>
          <a:bodyPr wrap="square" rtlCol="0">
            <a:spAutoFit/>
          </a:bodyPr>
          <a:lstStyle/>
          <a:p>
            <a:r>
              <a:rPr lang="en-US" sz="3200" dirty="0">
                <a:solidFill>
                  <a:srgbClr val="00A8CB"/>
                </a:solidFill>
                <a:latin typeface="Futura Std Bold"/>
                <a:cs typeface="Futura Std Bold"/>
              </a:rPr>
              <a:t>Support Faculty Development and</a:t>
            </a:r>
          </a:p>
          <a:p>
            <a:r>
              <a:rPr lang="en-US" sz="3200" dirty="0">
                <a:solidFill>
                  <a:srgbClr val="00A8CB"/>
                </a:solidFill>
                <a:latin typeface="Futura Std Bold"/>
                <a:cs typeface="Futura Std Bold"/>
              </a:rPr>
              <a:t>Collaboration</a:t>
            </a:r>
          </a:p>
        </p:txBody>
      </p:sp>
      <p:sp>
        <p:nvSpPr>
          <p:cNvPr id="5"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Tree>
    <p:extLst>
      <p:ext uri="{BB962C8B-B14F-4D97-AF65-F5344CB8AC3E}">
        <p14:creationId xmlns:p14="http://schemas.microsoft.com/office/powerpoint/2010/main" val="248946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124345"/>
            <a:ext cx="7696200" cy="1981055"/>
          </a:xfrm>
          <a:prstGeom prst="rect">
            <a:avLst/>
          </a:prstGeom>
        </p:spPr>
        <p:txBody>
          <a:bodyPr wrap="square">
            <a:spAutoFit/>
          </a:bodyPr>
          <a:lstStyle/>
          <a:p>
            <a:pPr>
              <a:lnSpc>
                <a:spcPct val="110000"/>
              </a:lnSpc>
            </a:pPr>
            <a:r>
              <a:rPr lang="en-US" sz="2800" dirty="0">
                <a:solidFill>
                  <a:srgbClr val="595959"/>
                </a:solidFill>
                <a:latin typeface="Futura Std Medium"/>
                <a:cs typeface="Futura Std Medium"/>
              </a:rPr>
              <a:t>Develop more proactive, collaborative approaches that protect student, community, and taxpayer interests while contributing to institutional stability and sustainability.  </a:t>
            </a:r>
          </a:p>
        </p:txBody>
      </p:sp>
      <p:sp>
        <p:nvSpPr>
          <p:cNvPr id="3" name="TextBox 2"/>
          <p:cNvSpPr txBox="1"/>
          <p:nvPr/>
        </p:nvSpPr>
        <p:spPr>
          <a:xfrm>
            <a:off x="7924800" y="152400"/>
            <a:ext cx="863538" cy="1446550"/>
          </a:xfrm>
          <a:prstGeom prst="rect">
            <a:avLst/>
          </a:prstGeom>
          <a:noFill/>
        </p:spPr>
        <p:txBody>
          <a:bodyPr wrap="none" rtlCol="0">
            <a:spAutoFit/>
          </a:bodyPr>
          <a:lstStyle/>
          <a:p>
            <a:r>
              <a:rPr lang="en-US" sz="8800" b="1" dirty="0">
                <a:solidFill>
                  <a:srgbClr val="595959"/>
                </a:solidFill>
                <a:latin typeface="Futura Condensed"/>
                <a:cs typeface="Futura Condensed"/>
              </a:rPr>
              <a:t>5</a:t>
            </a:r>
          </a:p>
        </p:txBody>
      </p:sp>
      <p:sp>
        <p:nvSpPr>
          <p:cNvPr id="4" name="TextBox 3"/>
          <p:cNvSpPr txBox="1"/>
          <p:nvPr/>
        </p:nvSpPr>
        <p:spPr>
          <a:xfrm>
            <a:off x="609600" y="2057400"/>
            <a:ext cx="8229600" cy="1077218"/>
          </a:xfrm>
          <a:prstGeom prst="rect">
            <a:avLst/>
          </a:prstGeom>
          <a:noFill/>
        </p:spPr>
        <p:txBody>
          <a:bodyPr wrap="square" rtlCol="0">
            <a:spAutoFit/>
          </a:bodyPr>
          <a:lstStyle/>
          <a:p>
            <a:r>
              <a:rPr lang="en-US" sz="3200" dirty="0">
                <a:solidFill>
                  <a:srgbClr val="00A8CB"/>
                </a:solidFill>
                <a:latin typeface="Futura Std Bold"/>
                <a:cs typeface="Futura Std Bold"/>
              </a:rPr>
              <a:t>Plan for Institutional Closures and Mergers </a:t>
            </a:r>
          </a:p>
        </p:txBody>
      </p:sp>
      <p:sp>
        <p:nvSpPr>
          <p:cNvPr id="5"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Tree>
    <p:extLst>
      <p:ext uri="{BB962C8B-B14F-4D97-AF65-F5344CB8AC3E}">
        <p14:creationId xmlns:p14="http://schemas.microsoft.com/office/powerpoint/2010/main" val="15996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
        <p:nvSpPr>
          <p:cNvPr id="2" name="Rectangle 1"/>
          <p:cNvSpPr/>
          <p:nvPr/>
        </p:nvSpPr>
        <p:spPr>
          <a:xfrm>
            <a:off x="304800" y="381000"/>
            <a:ext cx="7772400" cy="1200328"/>
          </a:xfrm>
          <a:prstGeom prst="rect">
            <a:avLst/>
          </a:prstGeom>
        </p:spPr>
        <p:txBody>
          <a:bodyPr wrap="square">
            <a:spAutoFit/>
          </a:bodyPr>
          <a:lstStyle/>
          <a:p>
            <a:r>
              <a:rPr lang="en-US" b="1" i="1" dirty="0">
                <a:solidFill>
                  <a:srgbClr val="00A8CB"/>
                </a:solidFill>
                <a:latin typeface="Futura"/>
                <a:cs typeface="Futura"/>
              </a:rPr>
              <a:t> </a:t>
            </a:r>
            <a:endParaRPr lang="en-US" dirty="0">
              <a:solidFill>
                <a:srgbClr val="00A8CB"/>
              </a:solidFill>
              <a:latin typeface="Futura"/>
              <a:cs typeface="Futura"/>
            </a:endParaRPr>
          </a:p>
          <a:p>
            <a:r>
              <a:rPr lang="en-US" dirty="0">
                <a:solidFill>
                  <a:srgbClr val="00A8CB"/>
                </a:solidFill>
                <a:latin typeface="Futura Std Medium"/>
                <a:cs typeface="Futura Std Medium"/>
              </a:rPr>
              <a:t>To Create the Most Positive Impact for Students</a:t>
            </a:r>
          </a:p>
          <a:p>
            <a:r>
              <a:rPr lang="en-US" dirty="0">
                <a:solidFill>
                  <a:srgbClr val="00A8CB"/>
                </a:solidFill>
                <a:latin typeface="Futura Std Medium"/>
                <a:cs typeface="Futura Std Medium"/>
              </a:rPr>
              <a:t> </a:t>
            </a:r>
          </a:p>
        </p:txBody>
      </p:sp>
      <p:sp>
        <p:nvSpPr>
          <p:cNvPr id="5" name="Rectangle 4"/>
          <p:cNvSpPr/>
          <p:nvPr/>
        </p:nvSpPr>
        <p:spPr>
          <a:xfrm>
            <a:off x="304800" y="381000"/>
            <a:ext cx="6705600" cy="461665"/>
          </a:xfrm>
          <a:prstGeom prst="rect">
            <a:avLst/>
          </a:prstGeom>
        </p:spPr>
        <p:txBody>
          <a:bodyPr wrap="square">
            <a:spAutoFit/>
          </a:bodyPr>
          <a:lstStyle/>
          <a:p>
            <a:pPr>
              <a:spcAft>
                <a:spcPts val="600"/>
              </a:spcAft>
            </a:pPr>
            <a:r>
              <a:rPr lang="en-US" b="1" dirty="0">
                <a:solidFill>
                  <a:srgbClr val="595959"/>
                </a:solidFill>
                <a:latin typeface="Futura" panose="020B0602020204020303" pitchFamily="34" charset="-79"/>
                <a:cs typeface="Futura" panose="020B0602020204020303" pitchFamily="34" charset="-79"/>
              </a:rPr>
              <a:t>Five Priority Areas for Collaboration</a:t>
            </a:r>
            <a:endParaRPr lang="en-US" sz="2000" dirty="0">
              <a:solidFill>
                <a:srgbClr val="595959"/>
              </a:solidFill>
              <a:latin typeface="Futura Medium" panose="020B0602020204020303" pitchFamily="34" charset="-79"/>
              <a:cs typeface="Futura Medium" panose="020B0602020204020303" pitchFamily="34" charset="-79"/>
            </a:endParaRPr>
          </a:p>
        </p:txBody>
      </p:sp>
      <p:sp>
        <p:nvSpPr>
          <p:cNvPr id="6" name="TextBox 5"/>
          <p:cNvSpPr txBox="1"/>
          <p:nvPr/>
        </p:nvSpPr>
        <p:spPr>
          <a:xfrm>
            <a:off x="1143000" y="1600200"/>
            <a:ext cx="8229600" cy="523220"/>
          </a:xfrm>
          <a:prstGeom prst="rect">
            <a:avLst/>
          </a:prstGeom>
          <a:noFill/>
        </p:spPr>
        <p:txBody>
          <a:bodyPr wrap="square" rtlCol="0">
            <a:spAutoFit/>
          </a:bodyPr>
          <a:lstStyle/>
          <a:p>
            <a:r>
              <a:rPr lang="en-US" sz="2800" dirty="0">
                <a:solidFill>
                  <a:srgbClr val="00A8CB"/>
                </a:solidFill>
                <a:latin typeface="Futura Std Bold"/>
                <a:cs typeface="Futura Std Bold"/>
              </a:rPr>
              <a:t>Generate and Use Strong Data Sets</a:t>
            </a:r>
          </a:p>
        </p:txBody>
      </p:sp>
      <p:sp>
        <p:nvSpPr>
          <p:cNvPr id="7" name="TextBox 6"/>
          <p:cNvSpPr txBox="1"/>
          <p:nvPr/>
        </p:nvSpPr>
        <p:spPr>
          <a:xfrm>
            <a:off x="381000" y="1447800"/>
            <a:ext cx="554960" cy="830997"/>
          </a:xfrm>
          <a:prstGeom prst="rect">
            <a:avLst/>
          </a:prstGeom>
          <a:noFill/>
        </p:spPr>
        <p:txBody>
          <a:bodyPr wrap="none" rtlCol="0">
            <a:spAutoFit/>
          </a:bodyPr>
          <a:lstStyle/>
          <a:p>
            <a:r>
              <a:rPr lang="en-US" sz="4800" b="1" dirty="0">
                <a:solidFill>
                  <a:srgbClr val="595959"/>
                </a:solidFill>
                <a:latin typeface="Futura Condensed"/>
                <a:cs typeface="Futura Condensed"/>
              </a:rPr>
              <a:t>1</a:t>
            </a:r>
          </a:p>
        </p:txBody>
      </p:sp>
      <p:sp>
        <p:nvSpPr>
          <p:cNvPr id="9" name="TextBox 8"/>
          <p:cNvSpPr txBox="1"/>
          <p:nvPr/>
        </p:nvSpPr>
        <p:spPr>
          <a:xfrm>
            <a:off x="381000" y="2286000"/>
            <a:ext cx="554960" cy="830997"/>
          </a:xfrm>
          <a:prstGeom prst="rect">
            <a:avLst/>
          </a:prstGeom>
          <a:noFill/>
        </p:spPr>
        <p:txBody>
          <a:bodyPr wrap="none" rtlCol="0">
            <a:spAutoFit/>
          </a:bodyPr>
          <a:lstStyle/>
          <a:p>
            <a:r>
              <a:rPr lang="en-US" sz="4800" b="1" dirty="0">
                <a:solidFill>
                  <a:srgbClr val="595959"/>
                </a:solidFill>
                <a:latin typeface="Futura Condensed"/>
                <a:cs typeface="Futura Condensed"/>
              </a:rPr>
              <a:t>2</a:t>
            </a:r>
          </a:p>
        </p:txBody>
      </p:sp>
      <p:sp>
        <p:nvSpPr>
          <p:cNvPr id="10" name="TextBox 9"/>
          <p:cNvSpPr txBox="1"/>
          <p:nvPr/>
        </p:nvSpPr>
        <p:spPr>
          <a:xfrm>
            <a:off x="1143000" y="2354997"/>
            <a:ext cx="8229600" cy="954107"/>
          </a:xfrm>
          <a:prstGeom prst="rect">
            <a:avLst/>
          </a:prstGeom>
          <a:noFill/>
        </p:spPr>
        <p:txBody>
          <a:bodyPr wrap="square" rtlCol="0">
            <a:spAutoFit/>
          </a:bodyPr>
          <a:lstStyle/>
          <a:p>
            <a:r>
              <a:rPr lang="en-US" sz="2800" dirty="0">
                <a:solidFill>
                  <a:srgbClr val="00A8CB"/>
                </a:solidFill>
                <a:latin typeface="Futura Std Bold"/>
                <a:cs typeface="Futura Std Bold"/>
              </a:rPr>
              <a:t>Operationalize a Commitment to Quality and Equity </a:t>
            </a:r>
          </a:p>
        </p:txBody>
      </p:sp>
      <p:sp>
        <p:nvSpPr>
          <p:cNvPr id="11" name="TextBox 10"/>
          <p:cNvSpPr txBox="1"/>
          <p:nvPr/>
        </p:nvSpPr>
        <p:spPr>
          <a:xfrm>
            <a:off x="381000" y="3276600"/>
            <a:ext cx="554960" cy="830997"/>
          </a:xfrm>
          <a:prstGeom prst="rect">
            <a:avLst/>
          </a:prstGeom>
          <a:noFill/>
        </p:spPr>
        <p:txBody>
          <a:bodyPr wrap="none" rtlCol="0">
            <a:spAutoFit/>
          </a:bodyPr>
          <a:lstStyle/>
          <a:p>
            <a:r>
              <a:rPr lang="en-US" sz="4800" b="1" dirty="0">
                <a:solidFill>
                  <a:srgbClr val="595959"/>
                </a:solidFill>
                <a:latin typeface="Futura Condensed"/>
                <a:cs typeface="Futura Condensed"/>
              </a:rPr>
              <a:t>3</a:t>
            </a:r>
          </a:p>
        </p:txBody>
      </p:sp>
      <p:sp>
        <p:nvSpPr>
          <p:cNvPr id="12" name="TextBox 11"/>
          <p:cNvSpPr txBox="1"/>
          <p:nvPr/>
        </p:nvSpPr>
        <p:spPr>
          <a:xfrm>
            <a:off x="1143000" y="3594768"/>
            <a:ext cx="8229600" cy="523220"/>
          </a:xfrm>
          <a:prstGeom prst="rect">
            <a:avLst/>
          </a:prstGeom>
          <a:noFill/>
        </p:spPr>
        <p:txBody>
          <a:bodyPr wrap="square" rtlCol="0">
            <a:spAutoFit/>
          </a:bodyPr>
          <a:lstStyle/>
          <a:p>
            <a:r>
              <a:rPr lang="en-US" sz="2800" dirty="0">
                <a:solidFill>
                  <a:srgbClr val="00A8CB"/>
                </a:solidFill>
                <a:latin typeface="Futura Std Bold"/>
                <a:cs typeface="Futura Std Bold"/>
              </a:rPr>
              <a:t>Build Seamless Pathways</a:t>
            </a:r>
          </a:p>
        </p:txBody>
      </p:sp>
      <p:sp>
        <p:nvSpPr>
          <p:cNvPr id="13" name="TextBox 12"/>
          <p:cNvSpPr txBox="1"/>
          <p:nvPr/>
        </p:nvSpPr>
        <p:spPr>
          <a:xfrm>
            <a:off x="381000" y="4191000"/>
            <a:ext cx="554960" cy="830997"/>
          </a:xfrm>
          <a:prstGeom prst="rect">
            <a:avLst/>
          </a:prstGeom>
          <a:noFill/>
        </p:spPr>
        <p:txBody>
          <a:bodyPr wrap="none" rtlCol="0">
            <a:spAutoFit/>
          </a:bodyPr>
          <a:lstStyle/>
          <a:p>
            <a:r>
              <a:rPr lang="en-US" sz="4800" b="1" dirty="0">
                <a:solidFill>
                  <a:srgbClr val="595959"/>
                </a:solidFill>
                <a:latin typeface="Futura Condensed"/>
                <a:cs typeface="Futura Condensed"/>
              </a:rPr>
              <a:t>4</a:t>
            </a:r>
          </a:p>
        </p:txBody>
      </p:sp>
      <p:sp>
        <p:nvSpPr>
          <p:cNvPr id="14" name="TextBox 13"/>
          <p:cNvSpPr txBox="1"/>
          <p:nvPr/>
        </p:nvSpPr>
        <p:spPr>
          <a:xfrm>
            <a:off x="1149927" y="4317272"/>
            <a:ext cx="8229600" cy="954107"/>
          </a:xfrm>
          <a:prstGeom prst="rect">
            <a:avLst/>
          </a:prstGeom>
          <a:noFill/>
        </p:spPr>
        <p:txBody>
          <a:bodyPr wrap="square" rtlCol="0">
            <a:spAutoFit/>
          </a:bodyPr>
          <a:lstStyle/>
          <a:p>
            <a:r>
              <a:rPr lang="en-US" sz="2800" dirty="0">
                <a:solidFill>
                  <a:srgbClr val="00A8CB"/>
                </a:solidFill>
                <a:latin typeface="Futura Std Bold"/>
                <a:cs typeface="Futura Std Bold"/>
              </a:rPr>
              <a:t>Support Faculty Development and</a:t>
            </a:r>
          </a:p>
          <a:p>
            <a:r>
              <a:rPr lang="en-US" sz="2800" dirty="0">
                <a:solidFill>
                  <a:srgbClr val="00A8CB"/>
                </a:solidFill>
                <a:latin typeface="Futura Std Bold"/>
                <a:cs typeface="Futura Std Bold"/>
              </a:rPr>
              <a:t>Collaboration</a:t>
            </a:r>
          </a:p>
        </p:txBody>
      </p:sp>
      <p:sp>
        <p:nvSpPr>
          <p:cNvPr id="15" name="TextBox 14"/>
          <p:cNvSpPr txBox="1"/>
          <p:nvPr/>
        </p:nvSpPr>
        <p:spPr>
          <a:xfrm>
            <a:off x="381000" y="5218093"/>
            <a:ext cx="554960" cy="830997"/>
          </a:xfrm>
          <a:prstGeom prst="rect">
            <a:avLst/>
          </a:prstGeom>
          <a:noFill/>
        </p:spPr>
        <p:txBody>
          <a:bodyPr wrap="none" rtlCol="0">
            <a:spAutoFit/>
          </a:bodyPr>
          <a:lstStyle/>
          <a:p>
            <a:r>
              <a:rPr lang="en-US" sz="4800" b="1" dirty="0">
                <a:solidFill>
                  <a:srgbClr val="595959"/>
                </a:solidFill>
                <a:latin typeface="Futura Condensed"/>
                <a:cs typeface="Futura Condensed"/>
              </a:rPr>
              <a:t>5</a:t>
            </a:r>
          </a:p>
        </p:txBody>
      </p:sp>
      <p:sp>
        <p:nvSpPr>
          <p:cNvPr id="16" name="TextBox 15"/>
          <p:cNvSpPr txBox="1"/>
          <p:nvPr/>
        </p:nvSpPr>
        <p:spPr>
          <a:xfrm>
            <a:off x="1143000" y="5334000"/>
            <a:ext cx="7391400" cy="954107"/>
          </a:xfrm>
          <a:prstGeom prst="rect">
            <a:avLst/>
          </a:prstGeom>
          <a:noFill/>
        </p:spPr>
        <p:txBody>
          <a:bodyPr wrap="square" rtlCol="0">
            <a:spAutoFit/>
          </a:bodyPr>
          <a:lstStyle/>
          <a:p>
            <a:r>
              <a:rPr lang="en-US" sz="2800" dirty="0">
                <a:solidFill>
                  <a:srgbClr val="00A8CB"/>
                </a:solidFill>
                <a:latin typeface="Futura Std Bold"/>
                <a:cs typeface="Futura Std Bold"/>
              </a:rPr>
              <a:t>Plan for Institutional Closures and Mergers </a:t>
            </a:r>
          </a:p>
        </p:txBody>
      </p:sp>
    </p:spTree>
    <p:extLst>
      <p:ext uri="{BB962C8B-B14F-4D97-AF65-F5344CB8AC3E}">
        <p14:creationId xmlns:p14="http://schemas.microsoft.com/office/powerpoint/2010/main" val="236198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2388" y="497306"/>
            <a:ext cx="8491415" cy="3940980"/>
          </a:xfrm>
          <a:prstGeom prst="roundRect">
            <a:avLst>
              <a:gd name="adj" fmla="val 5326"/>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bwMode="auto">
          <a:xfrm>
            <a:off x="8305800" y="4724400"/>
            <a:ext cx="152400" cy="228600"/>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6" charset="0"/>
            </a:endParaRPr>
          </a:p>
        </p:txBody>
      </p:sp>
      <p:sp>
        <p:nvSpPr>
          <p:cNvPr id="7"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
        <p:nvSpPr>
          <p:cNvPr id="8" name="Content Placeholder 2"/>
          <p:cNvSpPr txBox="1">
            <a:spLocks/>
          </p:cNvSpPr>
          <p:nvPr/>
        </p:nvSpPr>
        <p:spPr>
          <a:xfrm>
            <a:off x="533400" y="533400"/>
            <a:ext cx="8061158" cy="5596131"/>
          </a:xfrm>
          <a:prstGeom prst="rect">
            <a:avLst/>
          </a:prstGeom>
        </p:spPr>
        <p:txBody>
          <a:bodyPr>
            <a:noAutofit/>
          </a:bodyPr>
          <a:lst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6" charset="2"/>
              <a:buChar char="§"/>
              <a:defRPr sz="2800">
                <a:solidFill>
                  <a:schemeClr val="tx1"/>
                </a:solidFill>
                <a:latin typeface="+mn-lt"/>
              </a:defRPr>
            </a:lvl2pPr>
            <a:lvl3pPr marL="1143000" indent="-228600" algn="l" rtl="0" fontAlgn="base">
              <a:spcBef>
                <a:spcPct val="20000"/>
              </a:spcBef>
              <a:spcAft>
                <a:spcPct val="0"/>
              </a:spcAft>
              <a:buFont typeface="Univers" pitchFamily="34" charset="0"/>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300"/>
              </a:spcAft>
            </a:pPr>
            <a:r>
              <a:rPr lang="en-US" sz="2800" dirty="0">
                <a:solidFill>
                  <a:srgbClr val="00A8CB"/>
                </a:solidFill>
                <a:latin typeface="Futura Std Bold"/>
                <a:cs typeface="Futura Std Bold"/>
              </a:rPr>
              <a:t>PRIORITIES FOR CHANGE</a:t>
            </a:r>
            <a:br>
              <a:rPr lang="en-US" sz="2800" dirty="0">
                <a:solidFill>
                  <a:srgbClr val="00A8CB"/>
                </a:solidFill>
                <a:latin typeface="Futura Std Bold"/>
                <a:cs typeface="Futura Std Bold"/>
              </a:rPr>
            </a:br>
            <a:r>
              <a:rPr lang="en-US" sz="2800" b="1" dirty="0">
                <a:solidFill>
                  <a:srgbClr val="595959"/>
                </a:solidFill>
                <a:latin typeface="Avenir Next Regular"/>
                <a:cs typeface="Avenir Next Regular"/>
              </a:rPr>
              <a:t>Closing Activity</a:t>
            </a:r>
            <a:br>
              <a:rPr lang="en-US" sz="2800" b="1" dirty="0">
                <a:solidFill>
                  <a:srgbClr val="595959"/>
                </a:solidFill>
                <a:latin typeface="Avenir Next Regular"/>
                <a:cs typeface="Avenir Next Regular"/>
              </a:rPr>
            </a:br>
            <a:endParaRPr lang="en-US" sz="2800" b="1" dirty="0">
              <a:solidFill>
                <a:srgbClr val="595959"/>
              </a:solidFill>
              <a:latin typeface="Avenir Next Regular"/>
              <a:cs typeface="Avenir Next Regular"/>
            </a:endParaRPr>
          </a:p>
          <a:p>
            <a:pPr marL="0" indent="0">
              <a:spcBef>
                <a:spcPts val="0"/>
              </a:spcBef>
              <a:spcAft>
                <a:spcPts val="1200"/>
              </a:spcAft>
            </a:pPr>
            <a:r>
              <a:rPr lang="en-US" sz="2400" dirty="0">
                <a:solidFill>
                  <a:srgbClr val="595959"/>
                </a:solidFill>
                <a:latin typeface="Futura Std Medium"/>
                <a:ea typeface="Avenir Next" charset="0"/>
                <a:cs typeface="Futura Std Medium"/>
              </a:rPr>
              <a:t>Building on the new model and indicators framework and your various takeaways from the workshops, jot down on the provided worksheet:</a:t>
            </a:r>
          </a:p>
          <a:p>
            <a:pPr marL="457200" indent="-457200">
              <a:spcBef>
                <a:spcPts val="0"/>
              </a:spcBef>
              <a:spcAft>
                <a:spcPts val="1200"/>
              </a:spcAft>
              <a:buFont typeface="+mj-lt"/>
              <a:buAutoNum type="arabicPeriod"/>
            </a:pPr>
            <a:r>
              <a:rPr lang="en-US" sz="2000" dirty="0">
                <a:solidFill>
                  <a:srgbClr val="595959"/>
                </a:solidFill>
                <a:latin typeface="Futura Std Medium"/>
                <a:ea typeface="Avenir Next" charset="0"/>
                <a:cs typeface="Futura Std Medium"/>
              </a:rPr>
              <a:t>Two top priority reform next steps </a:t>
            </a:r>
            <a:r>
              <a:rPr lang="en-US" sz="2000" b="1" dirty="0">
                <a:solidFill>
                  <a:srgbClr val="595959"/>
                </a:solidFill>
                <a:latin typeface="Futura Std Medium"/>
                <a:ea typeface="Avenir Next" charset="0"/>
                <a:cs typeface="Futura Std Medium"/>
              </a:rPr>
              <a:t>for your own sector or institution/organization</a:t>
            </a:r>
            <a:r>
              <a:rPr lang="en-US" sz="2000" dirty="0">
                <a:solidFill>
                  <a:srgbClr val="595959"/>
                </a:solidFill>
                <a:latin typeface="Futura Std Medium"/>
                <a:ea typeface="Avenir Next" charset="0"/>
                <a:cs typeface="Futura Std Medium"/>
              </a:rPr>
              <a:t> to take to advance quality and equity for today’s students</a:t>
            </a:r>
          </a:p>
          <a:p>
            <a:pPr marL="457200" indent="-457200">
              <a:spcBef>
                <a:spcPts val="0"/>
              </a:spcBef>
              <a:spcAft>
                <a:spcPts val="1200"/>
              </a:spcAft>
              <a:buFont typeface="+mj-lt"/>
              <a:buAutoNum type="arabicPeriod"/>
            </a:pPr>
            <a:r>
              <a:rPr lang="en-US" sz="2000" dirty="0">
                <a:solidFill>
                  <a:srgbClr val="595959"/>
                </a:solidFill>
                <a:latin typeface="Futura Std Medium"/>
                <a:ea typeface="Avenir Next" charset="0"/>
                <a:cs typeface="Futura Std Medium"/>
              </a:rPr>
              <a:t>Two top priority reform next steps that are most important </a:t>
            </a:r>
            <a:r>
              <a:rPr lang="en-US" sz="2000" b="1" dirty="0">
                <a:solidFill>
                  <a:srgbClr val="595959"/>
                </a:solidFill>
                <a:latin typeface="Futura Std Medium"/>
                <a:ea typeface="Avenir Next" charset="0"/>
                <a:cs typeface="Futura Std Medium"/>
              </a:rPr>
              <a:t>for individuals in other sectors</a:t>
            </a:r>
            <a:r>
              <a:rPr lang="en-US" sz="2000" dirty="0">
                <a:solidFill>
                  <a:srgbClr val="595959"/>
                </a:solidFill>
                <a:latin typeface="Futura Std Medium"/>
                <a:ea typeface="Avenir Next" charset="0"/>
                <a:cs typeface="Futura Std Medium"/>
              </a:rPr>
              <a:t> to take to advance quality and equity for today’s students</a:t>
            </a:r>
          </a:p>
          <a:p>
            <a:pPr marL="457200" indent="-457200">
              <a:spcBef>
                <a:spcPts val="0"/>
              </a:spcBef>
              <a:spcAft>
                <a:spcPts val="1200"/>
              </a:spcAft>
              <a:buFont typeface="+mj-lt"/>
              <a:buAutoNum type="arabicPeriod"/>
            </a:pPr>
            <a:r>
              <a:rPr lang="en-US" sz="2000" dirty="0">
                <a:solidFill>
                  <a:srgbClr val="595959"/>
                </a:solidFill>
                <a:latin typeface="Futura Std Medium"/>
                <a:ea typeface="Avenir Next" charset="0"/>
                <a:cs typeface="Futura Std Medium"/>
              </a:rPr>
              <a:t>One </a:t>
            </a:r>
            <a:r>
              <a:rPr lang="en-US" sz="2000" b="1" dirty="0">
                <a:solidFill>
                  <a:srgbClr val="595959"/>
                </a:solidFill>
                <a:latin typeface="Futura Std Medium"/>
                <a:ea typeface="Avenir Next" charset="0"/>
                <a:cs typeface="Futura Std Medium"/>
              </a:rPr>
              <a:t>critical reform collaboration</a:t>
            </a:r>
            <a:r>
              <a:rPr lang="en-US" sz="2000" dirty="0">
                <a:solidFill>
                  <a:srgbClr val="595959"/>
                </a:solidFill>
                <a:latin typeface="Futura Std Medium"/>
                <a:ea typeface="Avenir Next" charset="0"/>
                <a:cs typeface="Futura Std Medium"/>
              </a:rPr>
              <a:t>—and who should be collaborating with whom—to advance quality and equity for today’s students</a:t>
            </a:r>
            <a:endParaRPr lang="en-US" sz="2400" dirty="0">
              <a:solidFill>
                <a:srgbClr val="595959"/>
              </a:solidFill>
              <a:latin typeface="Futura Std Medium"/>
              <a:ea typeface="Avenir Next" charset="0"/>
              <a:cs typeface="Futura Std Medium"/>
            </a:endParaRPr>
          </a:p>
          <a:p>
            <a:pPr marL="457200" indent="-457200">
              <a:spcBef>
                <a:spcPts val="0"/>
              </a:spcBef>
              <a:spcAft>
                <a:spcPts val="1200"/>
              </a:spcAft>
              <a:buFont typeface="+mj-lt"/>
              <a:buAutoNum type="arabicPeriod"/>
            </a:pPr>
            <a:endParaRPr lang="en-US" sz="2400" dirty="0">
              <a:solidFill>
                <a:srgbClr val="595959"/>
              </a:solidFill>
              <a:latin typeface="Futura Std Medium"/>
              <a:ea typeface="Avenir Next" charset="0"/>
              <a:cs typeface="Futura Std Medium"/>
            </a:endParaRPr>
          </a:p>
          <a:p>
            <a:pPr marL="457200" indent="-457200">
              <a:spcBef>
                <a:spcPts val="0"/>
              </a:spcBef>
              <a:spcAft>
                <a:spcPts val="1200"/>
              </a:spcAft>
              <a:buFont typeface="+mj-lt"/>
              <a:buAutoNum type="arabicPeriod"/>
            </a:pPr>
            <a:endParaRPr lang="en-US" sz="2400" dirty="0">
              <a:solidFill>
                <a:srgbClr val="595959"/>
              </a:solidFill>
              <a:latin typeface="Futura Std Medium"/>
              <a:ea typeface="Avenir Next" charset="0"/>
              <a:cs typeface="Futura Std Medium"/>
            </a:endParaRPr>
          </a:p>
        </p:txBody>
      </p:sp>
      <p:sp>
        <p:nvSpPr>
          <p:cNvPr id="9" name="Rounded Rectangle 8"/>
          <p:cNvSpPr/>
          <p:nvPr/>
        </p:nvSpPr>
        <p:spPr>
          <a:xfrm>
            <a:off x="5791200" y="432375"/>
            <a:ext cx="2991581" cy="1131867"/>
          </a:xfrm>
          <a:prstGeom prst="roundRect">
            <a:avLst>
              <a:gd name="adj" fmla="val 5326"/>
            </a:avLst>
          </a:prstGeom>
          <a:solidFill>
            <a:schemeClr val="accent3">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867401" y="710625"/>
            <a:ext cx="2819400" cy="584776"/>
          </a:xfrm>
          <a:prstGeom prst="rect">
            <a:avLst/>
          </a:prstGeom>
          <a:noFill/>
        </p:spPr>
        <p:txBody>
          <a:bodyPr wrap="square" rtlCol="0">
            <a:spAutoFit/>
          </a:bodyPr>
          <a:lstStyle/>
          <a:p>
            <a:pPr algn="ctr"/>
            <a:r>
              <a:rPr lang="en-US" sz="3200" b="1" dirty="0">
                <a:solidFill>
                  <a:srgbClr val="595959"/>
                </a:solidFill>
                <a:latin typeface="Avenir Next Heavy" charset="0"/>
                <a:ea typeface="Avenir Next Heavy" charset="0"/>
                <a:cs typeface="Avenir Next Heavy" charset="0"/>
              </a:rPr>
              <a:t>30 minutes</a:t>
            </a:r>
          </a:p>
        </p:txBody>
      </p:sp>
    </p:spTree>
    <p:extLst>
      <p:ext uri="{BB962C8B-B14F-4D97-AF65-F5344CB8AC3E}">
        <p14:creationId xmlns:p14="http://schemas.microsoft.com/office/powerpoint/2010/main" val="372393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chart-today's students.png"/>
          <p:cNvPicPr>
            <a:picLocks noChangeAspect="1"/>
          </p:cNvPicPr>
          <p:nvPr/>
        </p:nvPicPr>
        <p:blipFill rotWithShape="1">
          <a:blip r:embed="rId3" cstate="print">
            <a:extLst>
              <a:ext uri="{28A0092B-C50C-407E-A947-70E740481C1C}">
                <a14:useLocalDpi xmlns:a14="http://schemas.microsoft.com/office/drawing/2010/main" val="0"/>
              </a:ext>
            </a:extLst>
          </a:blip>
          <a:srcRect t="11944"/>
          <a:stretch/>
        </p:blipFill>
        <p:spPr>
          <a:xfrm>
            <a:off x="152400" y="666750"/>
            <a:ext cx="8972082" cy="6172200"/>
          </a:xfrm>
          <a:prstGeom prst="rect">
            <a:avLst/>
          </a:prstGeom>
        </p:spPr>
      </p:pic>
      <p:sp>
        <p:nvSpPr>
          <p:cNvPr id="5"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Tree>
    <p:extLst>
      <p:ext uri="{BB962C8B-B14F-4D97-AF65-F5344CB8AC3E}">
        <p14:creationId xmlns:p14="http://schemas.microsoft.com/office/powerpoint/2010/main" val="50810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pic>
        <p:nvPicPr>
          <p:cNvPr id="3" name="Picture 2" descr="PP-chart-opportuniti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 y="-76200"/>
            <a:ext cx="8503920" cy="6643688"/>
          </a:xfrm>
          <a:prstGeom prst="rect">
            <a:avLst/>
          </a:prstGeom>
        </p:spPr>
      </p:pic>
    </p:spTree>
    <p:extLst>
      <p:ext uri="{BB962C8B-B14F-4D97-AF65-F5344CB8AC3E}">
        <p14:creationId xmlns:p14="http://schemas.microsoft.com/office/powerpoint/2010/main" val="422200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cred-landscap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0"/>
            <a:ext cx="8485632" cy="6629400"/>
          </a:xfrm>
          <a:prstGeom prst="rect">
            <a:avLst/>
          </a:prstGeom>
        </p:spPr>
      </p:pic>
      <p:sp>
        <p:nvSpPr>
          <p:cNvPr id="5"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Tree>
    <p:extLst>
      <p:ext uri="{BB962C8B-B14F-4D97-AF65-F5344CB8AC3E}">
        <p14:creationId xmlns:p14="http://schemas.microsoft.com/office/powerpoint/2010/main" val="47696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pic>
        <p:nvPicPr>
          <p:cNvPr id="2" name="Picture 1" descr="PP-inequiti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
            <a:ext cx="8485632" cy="6629400"/>
          </a:xfrm>
          <a:prstGeom prst="rect">
            <a:avLst/>
          </a:prstGeom>
        </p:spPr>
      </p:pic>
    </p:spTree>
    <p:extLst>
      <p:ext uri="{BB962C8B-B14F-4D97-AF65-F5344CB8AC3E}">
        <p14:creationId xmlns:p14="http://schemas.microsoft.com/office/powerpoint/2010/main" val="407379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
        <p:nvSpPr>
          <p:cNvPr id="2" name="Rectangle 1"/>
          <p:cNvSpPr/>
          <p:nvPr/>
        </p:nvSpPr>
        <p:spPr>
          <a:xfrm>
            <a:off x="554182" y="2286000"/>
            <a:ext cx="7772400" cy="2677656"/>
          </a:xfrm>
          <a:prstGeom prst="rect">
            <a:avLst/>
          </a:prstGeom>
        </p:spPr>
        <p:txBody>
          <a:bodyPr wrap="square">
            <a:spAutoFit/>
          </a:bodyPr>
          <a:lstStyle/>
          <a:p>
            <a:r>
              <a:rPr lang="en-US" sz="2800" b="1" i="1" dirty="0">
                <a:solidFill>
                  <a:srgbClr val="00A8CB"/>
                </a:solidFill>
                <a:latin typeface="Futura"/>
                <a:cs typeface="Futura"/>
              </a:rPr>
              <a:t> </a:t>
            </a:r>
            <a:endParaRPr lang="en-US" sz="2800" dirty="0">
              <a:solidFill>
                <a:srgbClr val="00A8CB"/>
              </a:solidFill>
              <a:latin typeface="Futura"/>
              <a:cs typeface="Futura"/>
            </a:endParaRPr>
          </a:p>
          <a:p>
            <a:r>
              <a:rPr lang="en-US" sz="2800" dirty="0">
                <a:solidFill>
                  <a:srgbClr val="00A8CB"/>
                </a:solidFill>
                <a:latin typeface="Futura Std Medium"/>
                <a:cs typeface="Futura Std Medium"/>
              </a:rPr>
              <a:t>A Next Generation Model to Define Quality, Drive Improvement and Responsible Innovation, and Hold Ourselves Accountable in Rigorous and Fair Ways</a:t>
            </a:r>
          </a:p>
          <a:p>
            <a:r>
              <a:rPr lang="en-US" sz="2800" dirty="0">
                <a:solidFill>
                  <a:srgbClr val="00A8CB"/>
                </a:solidFill>
                <a:latin typeface="Futura Std Medium"/>
                <a:cs typeface="Futura Std Medium"/>
              </a:rPr>
              <a:t> </a:t>
            </a:r>
          </a:p>
        </p:txBody>
      </p:sp>
      <p:sp>
        <p:nvSpPr>
          <p:cNvPr id="5" name="Rectangle 4"/>
          <p:cNvSpPr/>
          <p:nvPr/>
        </p:nvSpPr>
        <p:spPr>
          <a:xfrm>
            <a:off x="533400" y="1752600"/>
            <a:ext cx="3429000" cy="461665"/>
          </a:xfrm>
          <a:prstGeom prst="rect">
            <a:avLst/>
          </a:prstGeom>
        </p:spPr>
        <p:txBody>
          <a:bodyPr wrap="square">
            <a:spAutoFit/>
          </a:bodyPr>
          <a:lstStyle/>
          <a:p>
            <a:pPr>
              <a:spcAft>
                <a:spcPts val="600"/>
              </a:spcAft>
            </a:pPr>
            <a:r>
              <a:rPr lang="en-US" b="1" dirty="0">
                <a:solidFill>
                  <a:srgbClr val="595959"/>
                </a:solidFill>
                <a:latin typeface="Futura" panose="020B0602020204020303" pitchFamily="34" charset="-79"/>
                <a:cs typeface="Futura" panose="020B0602020204020303" pitchFamily="34" charset="-79"/>
              </a:rPr>
              <a:t>The Urgent Need</a:t>
            </a:r>
            <a:endParaRPr lang="en-US" sz="2000" dirty="0">
              <a:solidFill>
                <a:srgbClr val="595959"/>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36265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C22A7A-7ADE-774F-8E7B-2D0FC382E518}"/>
              </a:ext>
            </a:extLst>
          </p:cNvPr>
          <p:cNvSpPr txBox="1"/>
          <p:nvPr/>
        </p:nvSpPr>
        <p:spPr>
          <a:xfrm>
            <a:off x="5562600" y="2438400"/>
            <a:ext cx="3048000" cy="2369880"/>
          </a:xfrm>
          <a:prstGeom prst="rect">
            <a:avLst/>
          </a:prstGeom>
          <a:noFill/>
        </p:spPr>
        <p:txBody>
          <a:bodyPr wrap="square" rtlCol="0">
            <a:spAutoFit/>
          </a:bodyPr>
          <a:lstStyle/>
          <a:p>
            <a:endParaRPr lang="en-US" sz="2800" dirty="0">
              <a:solidFill>
                <a:srgbClr val="00A8CB"/>
              </a:solidFill>
              <a:latin typeface="Futura Std Medium"/>
              <a:cs typeface="Futura Std Medium"/>
            </a:endParaRPr>
          </a:p>
          <a:p>
            <a:r>
              <a:rPr lang="en-US" dirty="0">
                <a:solidFill>
                  <a:srgbClr val="00A8CB"/>
                </a:solidFill>
                <a:latin typeface="Futura Std Medium"/>
                <a:cs typeface="Futura Std Medium"/>
              </a:rPr>
              <a:t>Mapping and addressing both what a quality credential really is </a:t>
            </a:r>
            <a:r>
              <a:rPr lang="en-US" u="sng" dirty="0">
                <a:solidFill>
                  <a:srgbClr val="00A8CB"/>
                </a:solidFill>
                <a:latin typeface="Futura Std Medium"/>
                <a:cs typeface="Futura Std Medium"/>
              </a:rPr>
              <a:t>and</a:t>
            </a:r>
            <a:r>
              <a:rPr lang="en-US" dirty="0">
                <a:solidFill>
                  <a:srgbClr val="00A8CB"/>
                </a:solidFill>
                <a:latin typeface="Futura Std Medium"/>
                <a:cs typeface="Futura Std Medium"/>
              </a:rPr>
              <a:t> what it takes to produce one.</a:t>
            </a:r>
          </a:p>
        </p:txBody>
      </p:sp>
      <p:pic>
        <p:nvPicPr>
          <p:cNvPr id="5" name="Picture 4" descr="PP-outcomes-stack (1).png"/>
          <p:cNvPicPr>
            <a:picLocks noChangeAspect="1"/>
          </p:cNvPicPr>
          <p:nvPr/>
        </p:nvPicPr>
        <p:blipFill rotWithShape="1">
          <a:blip r:embed="rId3" cstate="print">
            <a:extLst>
              <a:ext uri="{28A0092B-C50C-407E-A947-70E740481C1C}">
                <a14:useLocalDpi xmlns:a14="http://schemas.microsoft.com/office/drawing/2010/main" val="0"/>
              </a:ext>
            </a:extLst>
          </a:blip>
          <a:srcRect l="5555"/>
          <a:stretch/>
        </p:blipFill>
        <p:spPr>
          <a:xfrm>
            <a:off x="152400" y="838200"/>
            <a:ext cx="6477000" cy="5357813"/>
          </a:xfrm>
          <a:prstGeom prst="rect">
            <a:avLst/>
          </a:prstGeom>
        </p:spPr>
      </p:pic>
      <p:sp>
        <p:nvSpPr>
          <p:cNvPr id="6"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sp>
        <p:nvSpPr>
          <p:cNvPr id="7" name="Rectangle 6"/>
          <p:cNvSpPr/>
          <p:nvPr/>
        </p:nvSpPr>
        <p:spPr bwMode="auto">
          <a:xfrm>
            <a:off x="2971800" y="1905000"/>
            <a:ext cx="3276600" cy="533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6" charset="0"/>
            </a:endParaRPr>
          </a:p>
        </p:txBody>
      </p:sp>
      <p:sp>
        <p:nvSpPr>
          <p:cNvPr id="8" name="Rectangle 7"/>
          <p:cNvSpPr/>
          <p:nvPr/>
        </p:nvSpPr>
        <p:spPr bwMode="auto">
          <a:xfrm>
            <a:off x="3581400" y="2362200"/>
            <a:ext cx="3276600" cy="533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6" charset="0"/>
            </a:endParaRPr>
          </a:p>
        </p:txBody>
      </p:sp>
      <p:sp>
        <p:nvSpPr>
          <p:cNvPr id="4" name="TextBox 3">
            <a:extLst>
              <a:ext uri="{FF2B5EF4-FFF2-40B4-BE49-F238E27FC236}">
                <a16:creationId xmlns:a16="http://schemas.microsoft.com/office/drawing/2014/main" id="{BFC22A7A-7ADE-774F-8E7B-2D0FC382E518}"/>
              </a:ext>
            </a:extLst>
          </p:cNvPr>
          <p:cNvSpPr txBox="1"/>
          <p:nvPr/>
        </p:nvSpPr>
        <p:spPr>
          <a:xfrm>
            <a:off x="5562600" y="1862316"/>
            <a:ext cx="3581400" cy="1261884"/>
          </a:xfrm>
          <a:prstGeom prst="rect">
            <a:avLst/>
          </a:prstGeom>
          <a:noFill/>
        </p:spPr>
        <p:txBody>
          <a:bodyPr wrap="square" rtlCol="0">
            <a:spAutoFit/>
          </a:bodyPr>
          <a:lstStyle/>
          <a:p>
            <a:r>
              <a:rPr lang="en-US" sz="2800" dirty="0">
                <a:solidFill>
                  <a:srgbClr val="595959"/>
                </a:solidFill>
                <a:latin typeface="Futura" panose="020B0602020204020303" pitchFamily="34" charset="-79"/>
                <a:cs typeface="Futura" panose="020B0602020204020303" pitchFamily="34" charset="-79"/>
              </a:rPr>
              <a:t>From Design to Outcomes</a:t>
            </a:r>
          </a:p>
          <a:p>
            <a:endParaRPr lang="en-US" sz="2000" i="1" dirty="0">
              <a:solidFill>
                <a:srgbClr val="595959"/>
              </a:solidFill>
              <a:latin typeface="Futura" panose="020B0602020204020303" pitchFamily="34" charset="-79"/>
              <a:cs typeface="Futura" panose="020B0602020204020303" pitchFamily="34" charset="-79"/>
            </a:endParaRPr>
          </a:p>
        </p:txBody>
      </p:sp>
    </p:spTree>
    <p:extLst>
      <p:ext uri="{BB962C8B-B14F-4D97-AF65-F5344CB8AC3E}">
        <p14:creationId xmlns:p14="http://schemas.microsoft.com/office/powerpoint/2010/main" val="81854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98"/>
          <p:cNvSpPr txBox="1">
            <a:spLocks/>
          </p:cNvSpPr>
          <p:nvPr/>
        </p:nvSpPr>
        <p:spPr bwMode="auto">
          <a:xfrm>
            <a:off x="152400" y="152400"/>
            <a:ext cx="8915400" cy="76200"/>
          </a:xfrm>
          <a:prstGeom prst="rect">
            <a:avLst/>
          </a:prstGeom>
          <a:solidFill>
            <a:srgbClr val="E58E1A"/>
          </a:solidFill>
          <a:ln>
            <a:noFill/>
          </a:ln>
        </p:spPr>
        <p:txBody>
          <a:bodyPr rot="0" vert="horz" wrap="square" lIns="0" tIns="0" rIns="0" bIns="0" anchor="t" anchorCtr="0" upright="1">
            <a:noAutofit/>
          </a:bodyPr>
          <a:lstStyle/>
          <a:p>
            <a:pPr marL="25400" marR="0">
              <a:spcBef>
                <a:spcPts val="20"/>
              </a:spcBef>
              <a:spcAft>
                <a:spcPts val="0"/>
              </a:spcAft>
            </a:pPr>
            <a:r>
              <a:rPr lang="en-US" sz="850">
                <a:effectLst/>
                <a:latin typeface="Times New Roman"/>
                <a:ea typeface="Futura-Medium"/>
                <a:cs typeface="Futura-Medium"/>
              </a:rPr>
              <a:t> </a:t>
            </a:r>
            <a:endParaRPr lang="en-US" sz="1000">
              <a:effectLst/>
              <a:latin typeface="Futura-Medium"/>
              <a:ea typeface="Futura-Medium"/>
            </a:endParaRPr>
          </a:p>
        </p:txBody>
      </p:sp>
      <p:pic>
        <p:nvPicPr>
          <p:cNvPr id="2" name="Picture 1" descr="QC-outcom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3300"/>
            <a:ext cx="9144000" cy="4842844"/>
          </a:xfrm>
          <a:prstGeom prst="rect">
            <a:avLst/>
          </a:prstGeom>
        </p:spPr>
      </p:pic>
    </p:spTree>
    <p:extLst>
      <p:ext uri="{BB962C8B-B14F-4D97-AF65-F5344CB8AC3E}">
        <p14:creationId xmlns:p14="http://schemas.microsoft.com/office/powerpoint/2010/main" val="3541935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40f65e10-641d-4100-a578-e8523c2c79e8">
      <UserInfo>
        <DisplayName>Sharon Shickel</DisplayName>
        <AccountId>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73717E205D3C4FB461A6A48ADB782E" ma:contentTypeVersion="13" ma:contentTypeDescription="Create a new document." ma:contentTypeScope="" ma:versionID="9648892c01f94e251c5ed6ec86d867c4">
  <xsd:schema xmlns:xsd="http://www.w3.org/2001/XMLSchema" xmlns:xs="http://www.w3.org/2001/XMLSchema" xmlns:p="http://schemas.microsoft.com/office/2006/metadata/properties" xmlns:ns3="40f65e10-641d-4100-a578-e8523c2c79e8" xmlns:ns4="ea8086e0-f57f-4a08-951f-3d81677531f8" targetNamespace="http://schemas.microsoft.com/office/2006/metadata/properties" ma:root="true" ma:fieldsID="fdccd252495b7301001416783311d396" ns3:_="" ns4:_="">
    <xsd:import namespace="40f65e10-641d-4100-a578-e8523c2c79e8"/>
    <xsd:import namespace="ea8086e0-f57f-4a08-951f-3d81677531f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65e10-641d-4100-a578-e8523c2c79e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a8086e0-f57f-4a08-951f-3d81677531f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8E42A2-62E2-4FCE-AE02-4116AE80495D}">
  <ds:schemaRefs>
    <ds:schemaRef ds:uri="http://purl.org/dc/terms/"/>
    <ds:schemaRef ds:uri="http://schemas.openxmlformats.org/package/2006/metadata/core-properties"/>
    <ds:schemaRef ds:uri="ea8086e0-f57f-4a08-951f-3d81677531f8"/>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40f65e10-641d-4100-a578-e8523c2c79e8"/>
    <ds:schemaRef ds:uri="http://www.w3.org/XML/1998/namespace"/>
  </ds:schemaRefs>
</ds:datastoreItem>
</file>

<file path=customXml/itemProps2.xml><?xml version="1.0" encoding="utf-8"?>
<ds:datastoreItem xmlns:ds="http://schemas.openxmlformats.org/officeDocument/2006/customXml" ds:itemID="{AE495C21-F079-4B6E-82E0-244DA1224E93}">
  <ds:schemaRefs>
    <ds:schemaRef ds:uri="http://schemas.microsoft.com/sharepoint/v3/contenttype/forms"/>
  </ds:schemaRefs>
</ds:datastoreItem>
</file>

<file path=customXml/itemProps3.xml><?xml version="1.0" encoding="utf-8"?>
<ds:datastoreItem xmlns:ds="http://schemas.openxmlformats.org/officeDocument/2006/customXml" ds:itemID="{AAE0667A-3A8E-493F-8EA3-1A8AB5E9C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65e10-641d-4100-a578-e8523c2c79e8"/>
    <ds:schemaRef ds:uri="ea8086e0-f57f-4a08-951f-3d81677531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22684</TotalTime>
  <Words>1584</Words>
  <Application>Microsoft Macintosh PowerPoint</Application>
  <PresentationFormat>On-screen Show (4:3)</PresentationFormat>
  <Paragraphs>204</Paragraphs>
  <Slides>26</Slides>
  <Notes>24</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45" baseType="lpstr">
      <vt:lpstr>Arial</vt:lpstr>
      <vt:lpstr>Avenir Next Heavy</vt:lpstr>
      <vt:lpstr>Avenir Next Regular</vt:lpstr>
      <vt:lpstr>Calibri</vt:lpstr>
      <vt:lpstr>Calibri Light</vt:lpstr>
      <vt:lpstr>Futura</vt:lpstr>
      <vt:lpstr>Futura Condensed</vt:lpstr>
      <vt:lpstr>Futura Medium</vt:lpstr>
      <vt:lpstr>Futura Std Bold</vt:lpstr>
      <vt:lpstr>Futura Std Medium</vt:lpstr>
      <vt:lpstr>Futura-Medium</vt:lpstr>
      <vt:lpstr>Times</vt:lpstr>
      <vt:lpstr>Times New Roman</vt:lpstr>
      <vt:lpstr>Trebuchet MS</vt:lpstr>
      <vt:lpstr>Univers</vt:lpstr>
      <vt:lpstr>Wingdings</vt:lpstr>
      <vt:lpstr>Blank Presentation</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Brainstorm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Lumina PPT Template</dc:title>
  <dc:subject/>
  <dc:creator>Linda Tuttle</dc:creator>
  <cp:keywords/>
  <dc:description/>
  <cp:lastModifiedBy>Matthew Jenkins</cp:lastModifiedBy>
  <cp:revision>316</cp:revision>
  <cp:lastPrinted>2019-02-07T21:55:28Z</cp:lastPrinted>
  <dcterms:created xsi:type="dcterms:W3CDTF">2011-01-10T15:33:48Z</dcterms:created>
  <dcterms:modified xsi:type="dcterms:W3CDTF">2019-09-11T19:49:14Z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0x0101004A73717E205D3C4FB461A6A48ADB782E</vt:lpwstr>
  </property>
</Properties>
</file>